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62" y="4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b10067705dm-001_2880x2161.jpg"/>
          <p:cNvSpPr>
            <a:spLocks noGrp="1"/>
          </p:cNvSpPr>
          <p:nvPr>
            <p:ph type="pic" idx="21"/>
          </p:nvPr>
        </p:nvSpPr>
        <p:spPr>
          <a:xfrm>
            <a:off x="0" y="-2290234"/>
            <a:ext cx="24384000" cy="1829646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b10067705dm-001_2880x2161.jpg"/>
          <p:cNvSpPr>
            <a:spLocks noGrp="1"/>
          </p:cNvSpPr>
          <p:nvPr>
            <p:ph type="pic" idx="21"/>
          </p:nvPr>
        </p:nvSpPr>
        <p:spPr>
          <a:xfrm>
            <a:off x="3125968" y="-1762099"/>
            <a:ext cx="18135601" cy="136079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1197913361_2035x1354.jpg"/>
          <p:cNvSpPr>
            <a:spLocks noGrp="1"/>
          </p:cNvSpPr>
          <p:nvPr>
            <p:ph type="pic" idx="21"/>
          </p:nvPr>
        </p:nvSpPr>
        <p:spPr>
          <a:xfrm>
            <a:off x="5803900" y="952500"/>
            <a:ext cx="17236029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108348088_flipped_1647x1098.jpg"/>
          <p:cNvSpPr>
            <a:spLocks noGrp="1"/>
          </p:cNvSpPr>
          <p:nvPr>
            <p:ph type="pic" sz="half" idx="21"/>
          </p:nvPr>
        </p:nvSpPr>
        <p:spPr>
          <a:xfrm>
            <a:off x="87503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1197913361_2035x1354.jpg"/>
          <p:cNvSpPr>
            <a:spLocks noGrp="1"/>
          </p:cNvSpPr>
          <p:nvPr>
            <p:ph type="pic" sz="quarter" idx="21"/>
          </p:nvPr>
        </p:nvSpPr>
        <p:spPr>
          <a:xfrm>
            <a:off x="15292127" y="6870700"/>
            <a:ext cx="8341246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108348088_flipped_1647x1098.jpg"/>
          <p:cNvSpPr>
            <a:spLocks noGrp="1"/>
          </p:cNvSpPr>
          <p:nvPr>
            <p:ph type="pic" sz="quarter" idx="22"/>
          </p:nvPr>
        </p:nvSpPr>
        <p:spPr>
          <a:xfrm>
            <a:off x="14859000" y="952500"/>
            <a:ext cx="832485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b10067705dm-001_2880x2161.jpg"/>
          <p:cNvSpPr>
            <a:spLocks noGrp="1"/>
          </p:cNvSpPr>
          <p:nvPr>
            <p:ph type="pic" idx="23"/>
          </p:nvPr>
        </p:nvSpPr>
        <p:spPr>
          <a:xfrm>
            <a:off x="651237" y="952500"/>
            <a:ext cx="15283726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Daniel.jpg" descr="Dani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9477" y="5896870"/>
            <a:ext cx="11672306" cy="6504223"/>
          </a:xfrm>
          <a:prstGeom prst="rect">
            <a:avLst/>
          </a:prstGeom>
          <a:ln w="127000">
            <a:solidFill>
              <a:srgbClr val="FFFC79"/>
            </a:solidFill>
            <a:miter lim="400000"/>
          </a:ln>
        </p:spPr>
      </p:pic>
      <p:sp>
        <p:nvSpPr>
          <p:cNvPr id="120" name="Living Godly in an Ungodly Land"/>
          <p:cNvSpPr txBox="1"/>
          <p:nvPr/>
        </p:nvSpPr>
        <p:spPr>
          <a:xfrm>
            <a:off x="782238" y="980597"/>
            <a:ext cx="22819523" cy="1080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500" u="sng"/>
            </a:lvl1pPr>
          </a:lstStyle>
          <a:p>
            <a:r>
              <a:t>Living Godly in an Ungodly Land </a:t>
            </a:r>
          </a:p>
        </p:txBody>
      </p:sp>
      <p:sp>
        <p:nvSpPr>
          <p:cNvPr id="121" name="Be Devoted"/>
          <p:cNvSpPr txBox="1"/>
          <p:nvPr/>
        </p:nvSpPr>
        <p:spPr>
          <a:xfrm>
            <a:off x="6553319" y="3144888"/>
            <a:ext cx="10715734" cy="1605146"/>
          </a:xfrm>
          <a:prstGeom prst="rect">
            <a:avLst/>
          </a:prstGeom>
          <a:ln w="127000">
            <a:solidFill>
              <a:srgbClr val="FFFC7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000"/>
            </a:lvl1pPr>
          </a:lstStyle>
          <a:p>
            <a:r>
              <a:t>Be Devoted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Be devoted in your petition before Go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27000">
            <a:solidFill>
              <a:srgbClr val="FFFC79"/>
            </a:solidFill>
          </a:ln>
        </p:spPr>
        <p:txBody>
          <a:bodyPr/>
          <a:lstStyle/>
          <a:p>
            <a:pPr defTabSz="652145">
              <a:defRPr sz="8848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Be devoted in your </a:t>
            </a:r>
            <a:r>
              <a:rPr u="sng"/>
              <a:t>petition</a:t>
            </a:r>
            <a:r>
              <a:t> before God</a:t>
            </a:r>
          </a:p>
        </p:txBody>
      </p:sp>
      <p:sp>
        <p:nvSpPr>
          <p:cNvPr id="144" name="Daniel switched to confession to petition (9:15)…"/>
          <p:cNvSpPr txBox="1">
            <a:spLocks noGrp="1"/>
          </p:cNvSpPr>
          <p:nvPr>
            <p:ph type="body" idx="1"/>
          </p:nvPr>
        </p:nvSpPr>
        <p:spPr>
          <a:xfrm>
            <a:off x="7571655" y="3149600"/>
            <a:ext cx="15123245" cy="9296400"/>
          </a:xfrm>
          <a:prstGeom prst="rect">
            <a:avLst/>
          </a:prstGeom>
        </p:spPr>
        <p:txBody>
          <a:bodyPr/>
          <a:lstStyle/>
          <a:p>
            <a:pPr marL="214884" indent="-214884" defTabSz="775969">
              <a:spcBef>
                <a:spcPts val="5500"/>
              </a:spcBef>
              <a:buSzPct val="80000"/>
              <a:buBlip>
                <a:blip r:embed="rId2"/>
              </a:buBlip>
              <a:defRPr sz="5640" b="1"/>
            </a:pPr>
            <a:r>
              <a:t> </a:t>
            </a:r>
            <a:r>
              <a:rPr>
                <a:solidFill>
                  <a:srgbClr val="FFFC79"/>
                </a:solidFill>
              </a:rPr>
              <a:t>Daniel switched to confession to petition (9:15) </a:t>
            </a:r>
          </a:p>
          <a:p>
            <a:pPr marL="214884" indent="-214884" defTabSz="775969">
              <a:spcBef>
                <a:spcPts val="5500"/>
              </a:spcBef>
              <a:buSzPct val="80000"/>
              <a:buBlip>
                <a:blip r:embed="rId2"/>
              </a:buBlip>
              <a:defRPr sz="5640" b="1"/>
            </a:pPr>
            <a:r>
              <a:t> He wanted God to restore the city of Jerusalem and His people </a:t>
            </a:r>
          </a:p>
          <a:p>
            <a:pPr marL="214884" indent="-214884" defTabSz="775969">
              <a:spcBef>
                <a:spcPts val="5500"/>
              </a:spcBef>
              <a:buSzPct val="80000"/>
              <a:buBlip>
                <a:blip r:embed="rId2"/>
              </a:buBlip>
              <a:defRPr sz="5640" b="1"/>
            </a:pPr>
            <a:r>
              <a:t> </a:t>
            </a:r>
            <a:r>
              <a:rPr>
                <a:solidFill>
                  <a:srgbClr val="FFFC79"/>
                </a:solidFill>
              </a:rPr>
              <a:t>He grounds this petition not in people but in the righteousness of God </a:t>
            </a:r>
          </a:p>
          <a:p>
            <a:pPr marL="214884" indent="-214884" defTabSz="775969">
              <a:spcBef>
                <a:spcPts val="5500"/>
              </a:spcBef>
              <a:buSzPct val="80000"/>
              <a:buBlip>
                <a:blip r:embed="rId2"/>
              </a:buBlip>
              <a:defRPr sz="5640" b="1"/>
            </a:pPr>
            <a:r>
              <a:t> We need God to act not based on our actions but on His character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he change to be devoted to God no matter the day, year, or time we are in"/>
          <p:cNvSpPr txBox="1">
            <a:spLocks noGrp="1"/>
          </p:cNvSpPr>
          <p:nvPr>
            <p:ph type="title"/>
          </p:nvPr>
        </p:nvSpPr>
        <p:spPr>
          <a:xfrm>
            <a:off x="1777999" y="1327942"/>
            <a:ext cx="20828001" cy="4648201"/>
          </a:xfrm>
          <a:prstGeom prst="rect">
            <a:avLst/>
          </a:prstGeom>
          <a:ln w="127000">
            <a:solidFill>
              <a:srgbClr val="FFFC79"/>
            </a:solidFill>
          </a:ln>
        </p:spPr>
        <p:txBody>
          <a:bodyPr/>
          <a:lstStyle>
            <a:lvl1pPr defTabSz="693419">
              <a:defRPr sz="9407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The change to be devoted to God no matter the day, year, or time we are in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What is the greatest change?"/>
          <p:cNvSpPr txBox="1">
            <a:spLocks noGrp="1"/>
          </p:cNvSpPr>
          <p:nvPr>
            <p:ph type="title"/>
          </p:nvPr>
        </p:nvSpPr>
        <p:spPr>
          <a:xfrm>
            <a:off x="1778000" y="1444947"/>
            <a:ext cx="20828001" cy="4648201"/>
          </a:xfrm>
          <a:prstGeom prst="rect">
            <a:avLst/>
          </a:prstGeom>
          <a:ln w="127000">
            <a:solidFill>
              <a:srgbClr val="FFFC79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is the greatest change?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9:11.jpeg" descr="9:1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77" y="471679"/>
            <a:ext cx="8344162" cy="5383330"/>
          </a:xfrm>
          <a:prstGeom prst="rect">
            <a:avLst/>
          </a:prstGeom>
          <a:ln w="127000">
            <a:solidFill>
              <a:srgbClr val="FFFC79"/>
            </a:solidFill>
            <a:miter lim="400000"/>
          </a:ln>
        </p:spPr>
      </p:pic>
      <p:sp>
        <p:nvSpPr>
          <p:cNvPr id="126" name="Everything will get better once we get through this…?…"/>
          <p:cNvSpPr txBox="1"/>
          <p:nvPr/>
        </p:nvSpPr>
        <p:spPr>
          <a:xfrm>
            <a:off x="9923999" y="552241"/>
            <a:ext cx="13741064" cy="130298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>
              <a:buSzPct val="80000"/>
              <a:buBlip>
                <a:blip r:embed="rId3"/>
              </a:buBlip>
              <a:defRPr sz="7000">
                <a:solidFill>
                  <a:srgbClr val="FFFC79"/>
                </a:solidFill>
              </a:defRPr>
            </a:pPr>
            <a:r>
              <a:t>Everything will get better once we get through this…?</a:t>
            </a:r>
          </a:p>
          <a:p>
            <a:pPr marL="228600" indent="-228600">
              <a:buSzPct val="80000"/>
              <a:buBlip>
                <a:blip r:embed="rId3"/>
              </a:buBlip>
              <a:defRPr sz="7000"/>
            </a:pPr>
            <a:endParaRPr/>
          </a:p>
          <a:p>
            <a:pPr marL="228600" indent="-228600">
              <a:buSzPct val="80000"/>
              <a:buBlip>
                <a:blip r:embed="rId3"/>
              </a:buBlip>
              <a:defRPr sz="7000"/>
            </a:pPr>
            <a:r>
              <a:t>September 11, 2001</a:t>
            </a:r>
          </a:p>
          <a:p>
            <a:pPr>
              <a:defRPr sz="7000"/>
            </a:pPr>
            <a:endParaRPr/>
          </a:p>
          <a:p>
            <a:pPr marL="228600" indent="-228600">
              <a:buSzPct val="80000"/>
              <a:buBlip>
                <a:blip r:embed="rId3"/>
              </a:buBlip>
              <a:defRPr sz="7000">
                <a:solidFill>
                  <a:srgbClr val="FFFC79"/>
                </a:solidFill>
              </a:defRPr>
            </a:pPr>
            <a:r>
              <a:t>For a time the country was unified against terrorism</a:t>
            </a:r>
          </a:p>
          <a:p>
            <a:pPr>
              <a:defRPr sz="7000"/>
            </a:pPr>
            <a:endParaRPr/>
          </a:p>
          <a:p>
            <a:pPr marL="228600" indent="-228600">
              <a:buSzPct val="80000"/>
              <a:buBlip>
                <a:blip r:embed="rId3"/>
              </a:buBlip>
              <a:defRPr sz="7000"/>
            </a:pPr>
            <a:r>
              <a:t>How long did that last? </a:t>
            </a:r>
          </a:p>
          <a:p>
            <a:pPr>
              <a:defRPr sz="7000"/>
            </a:pPr>
            <a:endParaRPr/>
          </a:p>
          <a:p>
            <a:pPr marL="228600" indent="-228600">
              <a:buSzPct val="80000"/>
              <a:buBlip>
                <a:blip r:embed="rId3"/>
              </a:buBlip>
              <a:defRPr sz="7000">
                <a:solidFill>
                  <a:srgbClr val="FFFC79"/>
                </a:solidFill>
              </a:defRPr>
            </a:pPr>
            <a:r>
              <a:t>Things changed but not totally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I believe the greatest change is what happens inside of you"/>
          <p:cNvSpPr txBox="1">
            <a:spLocks noGrp="1"/>
          </p:cNvSpPr>
          <p:nvPr>
            <p:ph type="title"/>
          </p:nvPr>
        </p:nvSpPr>
        <p:spPr>
          <a:xfrm>
            <a:off x="1778000" y="1140733"/>
            <a:ext cx="20828001" cy="4648201"/>
          </a:xfrm>
          <a:prstGeom prst="rect">
            <a:avLst/>
          </a:prstGeom>
          <a:ln w="127000">
            <a:solidFill>
              <a:srgbClr val="FFFC79"/>
            </a:solidFill>
          </a:ln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I believe the greatest change is what happens inside of you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Daniel.jpg" descr="Dani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63" y="963599"/>
            <a:ext cx="7636050" cy="4255078"/>
          </a:xfrm>
          <a:prstGeom prst="rect">
            <a:avLst/>
          </a:prstGeom>
          <a:ln w="127000">
            <a:solidFill>
              <a:srgbClr val="FFFC79"/>
            </a:solidFill>
            <a:miter lim="400000"/>
          </a:ln>
        </p:spPr>
      </p:pic>
      <p:sp>
        <p:nvSpPr>
          <p:cNvPr id="131" name="Daniel spent many decades in Babylon…"/>
          <p:cNvSpPr txBox="1"/>
          <p:nvPr/>
        </p:nvSpPr>
        <p:spPr>
          <a:xfrm>
            <a:off x="8967843" y="882843"/>
            <a:ext cx="14502607" cy="1195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28600" indent="-228600">
              <a:buSzPct val="80000"/>
              <a:buBlip>
                <a:blip r:embed="rId3"/>
              </a:buBlip>
              <a:defRPr sz="7000"/>
            </a:pPr>
            <a:r>
              <a:t>Daniel spent many decades in Babylon</a:t>
            </a:r>
          </a:p>
          <a:p>
            <a:pPr marL="228600" indent="-228600">
              <a:buSzPct val="80000"/>
              <a:buBlip>
                <a:blip r:embed="rId3"/>
              </a:buBlip>
              <a:defRPr sz="7000">
                <a:solidFill>
                  <a:srgbClr val="FFFC79"/>
                </a:solidFill>
              </a:defRPr>
            </a:pPr>
            <a:r>
              <a:t>He had experienced a lot of changes</a:t>
            </a:r>
          </a:p>
          <a:p>
            <a:pPr marL="228600" indent="-228600">
              <a:buSzPct val="80000"/>
              <a:buBlip>
                <a:blip r:embed="rId3"/>
              </a:buBlip>
              <a:defRPr sz="7000"/>
            </a:pPr>
            <a:r>
              <a:t>The life around Daniel was anything but stable</a:t>
            </a:r>
          </a:p>
          <a:p>
            <a:pPr marL="228600" indent="-228600">
              <a:buSzPct val="80000"/>
              <a:buBlip>
                <a:blip r:embed="rId3"/>
              </a:buBlip>
              <a:defRPr sz="7000">
                <a:solidFill>
                  <a:srgbClr val="FFFC79"/>
                </a:solidFill>
              </a:defRPr>
            </a:pPr>
            <a:r>
              <a:t>This didn’t stop Daniel becoming stronger in his faith, trust, and love for God</a:t>
            </a:r>
          </a:p>
          <a:p>
            <a:pPr marL="228600" indent="-228600">
              <a:buSzPct val="80000"/>
              <a:buBlip>
                <a:blip r:embed="rId3"/>
              </a:buBlip>
              <a:defRPr sz="7000"/>
            </a:pPr>
            <a:r>
              <a:t>His devotion despite the chaos around him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Be devoted in your preparation before Go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27000">
            <a:solidFill>
              <a:srgbClr val="FFFC79"/>
            </a:solidFill>
          </a:ln>
        </p:spPr>
        <p:txBody>
          <a:bodyPr/>
          <a:lstStyle/>
          <a:p>
            <a:pPr defTabSz="586104">
              <a:defRPr sz="7951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Be devoted in your </a:t>
            </a:r>
            <a:r>
              <a:rPr u="sng"/>
              <a:t>preparation</a:t>
            </a:r>
            <a:r>
              <a:t> before God</a:t>
            </a:r>
          </a:p>
        </p:txBody>
      </p:sp>
      <p:sp>
        <p:nvSpPr>
          <p:cNvPr id="134" name="Daniel’s prayer was made in response to reading “word of the Lord through Jeremiah the prophet”  (9:2)…"/>
          <p:cNvSpPr txBox="1">
            <a:spLocks noGrp="1"/>
          </p:cNvSpPr>
          <p:nvPr>
            <p:ph type="body" idx="1"/>
          </p:nvPr>
        </p:nvSpPr>
        <p:spPr>
          <a:xfrm>
            <a:off x="6967612" y="3219803"/>
            <a:ext cx="15680486" cy="10123119"/>
          </a:xfrm>
          <a:prstGeom prst="rect">
            <a:avLst/>
          </a:prstGeom>
        </p:spPr>
        <p:txBody>
          <a:bodyPr/>
          <a:lstStyle/>
          <a:p>
            <a:pPr marL="214884" indent="-214884" defTabSz="775969">
              <a:spcBef>
                <a:spcPts val="5500"/>
              </a:spcBef>
              <a:buSzPct val="80000"/>
              <a:buBlip>
                <a:blip r:embed="rId2"/>
              </a:buBlip>
              <a:defRPr sz="5640" b="1"/>
            </a:pPr>
            <a:r>
              <a:t> </a:t>
            </a:r>
            <a:r>
              <a:rPr>
                <a:solidFill>
                  <a:srgbClr val="FFFC79"/>
                </a:solidFill>
              </a:rPr>
              <a:t>Daniel’s prayer was made in response to reading “</a:t>
            </a:r>
            <a:r>
              <a:rPr i="1">
                <a:solidFill>
                  <a:srgbClr val="FFFC79"/>
                </a:solidFill>
              </a:rPr>
              <a:t>word of the Lord through Jeremiah the prophet” </a:t>
            </a:r>
            <a:r>
              <a:rPr>
                <a:solidFill>
                  <a:srgbClr val="FFFC79"/>
                </a:solidFill>
              </a:rPr>
              <a:t> (9:2) </a:t>
            </a:r>
          </a:p>
          <a:p>
            <a:pPr marL="214884" indent="-214884" defTabSz="775969">
              <a:spcBef>
                <a:spcPts val="5500"/>
              </a:spcBef>
              <a:buSzPct val="80000"/>
              <a:buBlip>
                <a:blip r:embed="rId2"/>
              </a:buBlip>
              <a:defRPr sz="5640" b="1"/>
            </a:pPr>
            <a:r>
              <a:t> Daniel’s connection to God was tied to his understanding of His Word</a:t>
            </a:r>
          </a:p>
          <a:p>
            <a:pPr marL="214884" indent="-214884" defTabSz="775969">
              <a:spcBef>
                <a:spcPts val="5500"/>
              </a:spcBef>
              <a:buSzPct val="80000"/>
              <a:buBlip>
                <a:blip r:embed="rId2"/>
              </a:buBlip>
              <a:defRPr sz="5640" b="1"/>
            </a:pPr>
            <a:r>
              <a:t> </a:t>
            </a:r>
            <a:r>
              <a:rPr>
                <a:solidFill>
                  <a:srgbClr val="FFFC79"/>
                </a:solidFill>
              </a:rPr>
              <a:t>Are our prayers to God connected to the reading and understanding of His Word? </a:t>
            </a:r>
          </a:p>
          <a:p>
            <a:pPr marL="214884" indent="-214884" defTabSz="775969">
              <a:spcBef>
                <a:spcPts val="5500"/>
              </a:spcBef>
              <a:buSzPct val="80000"/>
              <a:buBlip>
                <a:blip r:embed="rId2"/>
              </a:buBlip>
              <a:defRPr sz="5640" b="1"/>
            </a:pPr>
            <a:r>
              <a:t> Daniel took what he had read and prepared for prayer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“I set my face toward the Lord God”…"/>
          <p:cNvSpPr txBox="1">
            <a:spLocks noGrp="1"/>
          </p:cNvSpPr>
          <p:nvPr>
            <p:ph type="body" idx="1"/>
          </p:nvPr>
        </p:nvSpPr>
        <p:spPr>
          <a:xfrm>
            <a:off x="7117709" y="628053"/>
            <a:ext cx="15577191" cy="12678641"/>
          </a:xfrm>
          <a:prstGeom prst="rect">
            <a:avLst/>
          </a:prstGeom>
        </p:spPr>
        <p:txBody>
          <a:bodyPr/>
          <a:lstStyle/>
          <a:p>
            <a:pPr marL="219455" indent="-219455" defTabSz="792479">
              <a:spcBef>
                <a:spcPts val="5600"/>
              </a:spcBef>
              <a:buSzPct val="80000"/>
              <a:buBlip>
                <a:blip r:embed="rId2"/>
              </a:buBlip>
              <a:defRPr sz="5760" b="1"/>
            </a:pPr>
            <a:r>
              <a:t> “</a:t>
            </a:r>
            <a:r>
              <a:rPr i="1"/>
              <a:t>I set my face toward the Lord God” </a:t>
            </a:r>
          </a:p>
          <a:p>
            <a:pPr marL="219455" indent="-219455" defTabSz="792479">
              <a:spcBef>
                <a:spcPts val="5600"/>
              </a:spcBef>
              <a:buSzPct val="80000"/>
              <a:buBlip>
                <a:blip r:embed="rId2"/>
              </a:buBlip>
              <a:defRPr sz="5760" b="1">
                <a:solidFill>
                  <a:srgbClr val="FFFC79"/>
                </a:solidFill>
              </a:defRPr>
            </a:pPr>
            <a:r>
              <a:rPr i="1"/>
              <a:t> “by prayer and supplication with fasting, sackcloth, and ashes” </a:t>
            </a:r>
          </a:p>
          <a:p>
            <a:pPr marL="219455" indent="-219455" defTabSz="792479">
              <a:spcBef>
                <a:spcPts val="5600"/>
              </a:spcBef>
              <a:buSzPct val="80000"/>
              <a:buBlip>
                <a:blip r:embed="rId2"/>
              </a:buBlip>
              <a:defRPr sz="5760" b="1"/>
            </a:pPr>
            <a:r>
              <a:rPr i="1"/>
              <a:t> </a:t>
            </a:r>
            <a:r>
              <a:t>All three actions were visible sign of heartfelt lament</a:t>
            </a:r>
          </a:p>
          <a:p>
            <a:pPr marL="219455" indent="-219455" defTabSz="792479">
              <a:spcBef>
                <a:spcPts val="5600"/>
              </a:spcBef>
              <a:buSzPct val="80000"/>
              <a:buBlip>
                <a:blip r:embed="rId2"/>
              </a:buBlip>
              <a:defRPr sz="5760" b="1"/>
            </a:pPr>
            <a:r>
              <a:t> </a:t>
            </a:r>
            <a:r>
              <a:rPr>
                <a:solidFill>
                  <a:srgbClr val="FFFC79"/>
                </a:solidFill>
              </a:rPr>
              <a:t>Daniel shows us that attitude is just as important as our words in prayer</a:t>
            </a:r>
          </a:p>
          <a:p>
            <a:pPr marL="219455" indent="-219455" defTabSz="792479">
              <a:spcBef>
                <a:spcPts val="5600"/>
              </a:spcBef>
              <a:buSzPct val="80000"/>
              <a:buBlip>
                <a:blip r:embed="rId2"/>
              </a:buBlip>
              <a:defRPr sz="5760" b="1"/>
            </a:pPr>
            <a:r>
              <a:t> Will we take the necessary time to turn off the world and turn to God to change our attitude, perspective, and understanding?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Be devoted in your position before God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27000">
            <a:solidFill>
              <a:srgbClr val="FFFC79"/>
            </a:solidFill>
          </a:ln>
        </p:spPr>
        <p:txBody>
          <a:bodyPr/>
          <a:lstStyle/>
          <a:p>
            <a:pPr defTabSz="643889">
              <a:defRPr sz="8736" b="1"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Be devoted in your </a:t>
            </a:r>
            <a:r>
              <a:rPr u="sng"/>
              <a:t>position</a:t>
            </a:r>
            <a:r>
              <a:t> before God</a:t>
            </a:r>
          </a:p>
        </p:txBody>
      </p:sp>
      <p:sp>
        <p:nvSpPr>
          <p:cNvPr id="139" name="There are two parts to this beautiful prayer: Confession and Petition…"/>
          <p:cNvSpPr txBox="1">
            <a:spLocks noGrp="1"/>
          </p:cNvSpPr>
          <p:nvPr>
            <p:ph type="body" idx="1"/>
          </p:nvPr>
        </p:nvSpPr>
        <p:spPr>
          <a:xfrm>
            <a:off x="7578968" y="3149600"/>
            <a:ext cx="15115932" cy="9296400"/>
          </a:xfrm>
          <a:prstGeom prst="rect">
            <a:avLst/>
          </a:prstGeom>
        </p:spPr>
        <p:txBody>
          <a:bodyPr/>
          <a:lstStyle/>
          <a:p>
            <a:pPr marL="201168" indent="-201168" defTabSz="726440">
              <a:spcBef>
                <a:spcPts val="5100"/>
              </a:spcBef>
              <a:buSzPct val="80000"/>
              <a:buBlip>
                <a:blip r:embed="rId2"/>
              </a:buBlip>
              <a:defRPr sz="5280" b="1"/>
            </a:pPr>
            <a:r>
              <a:t> </a:t>
            </a:r>
            <a:r>
              <a:rPr>
                <a:solidFill>
                  <a:srgbClr val="FFFC79"/>
                </a:solidFill>
              </a:rPr>
              <a:t>There are two parts to this beautiful prayer: Confession and Petition</a:t>
            </a:r>
          </a:p>
          <a:p>
            <a:pPr marL="201168" indent="-201168" defTabSz="726440">
              <a:spcBef>
                <a:spcPts val="5100"/>
              </a:spcBef>
              <a:buSzPct val="80000"/>
              <a:buBlip>
                <a:blip r:embed="rId2"/>
              </a:buBlip>
              <a:defRPr sz="5280" b="1"/>
            </a:pPr>
            <a:r>
              <a:t> Daniel’s confession is not one dimensional </a:t>
            </a:r>
          </a:p>
          <a:p>
            <a:pPr marL="201168" indent="-201168" defTabSz="726440">
              <a:spcBef>
                <a:spcPts val="5100"/>
              </a:spcBef>
              <a:buSzPct val="80000"/>
              <a:buBlip>
                <a:blip r:embed="rId2"/>
              </a:buBlip>
              <a:defRPr sz="5280" b="1"/>
            </a:pPr>
            <a:r>
              <a:t> </a:t>
            </a:r>
            <a:r>
              <a:rPr>
                <a:solidFill>
                  <a:srgbClr val="FFFC79"/>
                </a:solidFill>
              </a:rPr>
              <a:t>He confess sins and in the greatness of God</a:t>
            </a:r>
            <a:r>
              <a:t> </a:t>
            </a:r>
          </a:p>
          <a:p>
            <a:pPr marL="201168" indent="-201168" defTabSz="726440">
              <a:spcBef>
                <a:spcPts val="5100"/>
              </a:spcBef>
              <a:buSzPct val="80000"/>
              <a:buBlip>
                <a:blip r:embed="rId2"/>
              </a:buBlip>
              <a:defRPr sz="5280" b="1"/>
            </a:pPr>
            <a:r>
              <a:t> “</a:t>
            </a:r>
            <a:r>
              <a:rPr i="1"/>
              <a:t>We have sinned and committed iniquity” </a:t>
            </a:r>
            <a:r>
              <a:t>(9:4) </a:t>
            </a:r>
          </a:p>
          <a:p>
            <a:pPr marL="201168" indent="-201168" defTabSz="726440">
              <a:spcBef>
                <a:spcPts val="5100"/>
              </a:spcBef>
              <a:buSzPct val="80000"/>
              <a:buBlip>
                <a:blip r:embed="rId2"/>
              </a:buBlip>
              <a:defRPr sz="5280" b="1">
                <a:solidFill>
                  <a:srgbClr val="FFFC79"/>
                </a:solidFill>
              </a:defRPr>
            </a:pPr>
            <a:r>
              <a:t> The problem was not with the empires but the sin of God’s people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Why is Daniel grouping himself with those who clearly failed to listen and sinned against God?…"/>
          <p:cNvSpPr txBox="1">
            <a:spLocks noGrp="1"/>
          </p:cNvSpPr>
          <p:nvPr>
            <p:ph type="body" idx="1"/>
          </p:nvPr>
        </p:nvSpPr>
        <p:spPr>
          <a:xfrm>
            <a:off x="6622172" y="723851"/>
            <a:ext cx="16072728" cy="12268298"/>
          </a:xfrm>
          <a:prstGeom prst="rect">
            <a:avLst/>
          </a:prstGeom>
        </p:spPr>
        <p:txBody>
          <a:bodyPr/>
          <a:lstStyle/>
          <a:p>
            <a:pPr marL="219455" indent="-219455" defTabSz="792479">
              <a:spcBef>
                <a:spcPts val="5600"/>
              </a:spcBef>
              <a:buSzPct val="80000"/>
              <a:buBlip>
                <a:blip r:embed="rId2"/>
              </a:buBlip>
              <a:defRPr sz="5760" b="1"/>
            </a:pPr>
            <a:r>
              <a:t> Why is Daniel grouping himself with those who clearly failed to listen and sinned against God? </a:t>
            </a:r>
          </a:p>
          <a:p>
            <a:pPr marL="219455" indent="-219455" defTabSz="792479">
              <a:spcBef>
                <a:spcPts val="5600"/>
              </a:spcBef>
              <a:buSzPct val="80000"/>
              <a:buBlip>
                <a:blip r:embed="rId2"/>
              </a:buBlip>
              <a:defRPr sz="5760" b="1"/>
            </a:pPr>
            <a:r>
              <a:t> </a:t>
            </a:r>
            <a:r>
              <a:rPr>
                <a:solidFill>
                  <a:srgbClr val="FFFC79"/>
                </a:solidFill>
              </a:rPr>
              <a:t>He is not above dressing in sackcloth and ashes and counting himself among those who sinned</a:t>
            </a:r>
          </a:p>
          <a:p>
            <a:pPr marL="219455" indent="-219455" defTabSz="792479">
              <a:spcBef>
                <a:spcPts val="5600"/>
              </a:spcBef>
              <a:buSzPct val="80000"/>
              <a:buBlip>
                <a:blip r:embed="rId2"/>
              </a:buBlip>
              <a:defRPr sz="5760" b="1"/>
            </a:pPr>
            <a:r>
              <a:t> Jesus became sin for us so that we might be made righteous of God (2 Corinthians 5:21) </a:t>
            </a:r>
          </a:p>
          <a:p>
            <a:pPr marL="219455" indent="-219455" defTabSz="792479">
              <a:spcBef>
                <a:spcPts val="5600"/>
              </a:spcBef>
              <a:buSzPct val="80000"/>
              <a:buBlip>
                <a:blip r:embed="rId2"/>
              </a:buBlip>
              <a:defRPr sz="5760" b="1"/>
            </a:pPr>
            <a:r>
              <a:t> </a:t>
            </a:r>
            <a:r>
              <a:rPr>
                <a:solidFill>
                  <a:srgbClr val="FFFC79"/>
                </a:solidFill>
              </a:rPr>
              <a:t>Faith needs a willing heart, open hear, and humble attitude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Custom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Helvetica Neue</vt:lpstr>
      <vt:lpstr>Helvetica Neue Light</vt:lpstr>
      <vt:lpstr>Helvetica Neue Medium</vt:lpstr>
      <vt:lpstr>Black</vt:lpstr>
      <vt:lpstr>PowerPoint Presentation</vt:lpstr>
      <vt:lpstr>What is the greatest change? </vt:lpstr>
      <vt:lpstr>PowerPoint Presentation</vt:lpstr>
      <vt:lpstr>I believe the greatest change is what happens inside of you</vt:lpstr>
      <vt:lpstr>PowerPoint Presentation</vt:lpstr>
      <vt:lpstr>Be devoted in your preparation before God</vt:lpstr>
      <vt:lpstr>PowerPoint Presentation</vt:lpstr>
      <vt:lpstr>Be devoted in your position before God</vt:lpstr>
      <vt:lpstr>PowerPoint Presentation</vt:lpstr>
      <vt:lpstr>Be devoted in your petition before God</vt:lpstr>
      <vt:lpstr>The change to be devoted to God no matter the day, year, or time we are 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Bishop</dc:creator>
  <cp:lastModifiedBy>Stephen Bishop</cp:lastModifiedBy>
  <cp:revision>1</cp:revision>
  <dcterms:modified xsi:type="dcterms:W3CDTF">2020-08-04T00:22:03Z</dcterms:modified>
</cp:coreProperties>
</file>