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0" autoAdjust="0"/>
  </p:normalViewPr>
  <p:slideViewPr>
    <p:cSldViewPr snapToGrid="0">
      <p:cViewPr varScale="1">
        <p:scale>
          <a:sx n="39" d="100"/>
          <a:sy n="39" d="100"/>
        </p:scale>
        <p:origin x="8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eg"/>
          <p:cNvSpPr>
            <a:spLocks noGrp="1"/>
          </p:cNvSpPr>
          <p:nvPr>
            <p:ph type="pic" sz="quarter" idx="13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eg"/>
          <p:cNvSpPr>
            <a:spLocks noGrp="1"/>
          </p:cNvSpPr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eg"/>
          <p:cNvSpPr>
            <a:spLocks noGrp="1"/>
          </p:cNvSpPr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13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eg"/>
          <p:cNvSpPr>
            <a:spLocks noGrp="1"/>
          </p:cNvSpPr>
          <p:nvPr>
            <p:ph type="pic" idx="14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randjurytarget.com/2015/10/29/yates-memo-watch-the-first-casual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newgrounds.com/art/view/zeffybl/space-ja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esigners-original.blogspot.com/2012_10_01_archiv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internetmonk.com/archive/imonk-classic-a-young-persons-guide-to-the-book-of-revela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Numbers that Count"/>
          <p:cNvSpPr txBox="1">
            <a:spLocks noGrp="1"/>
          </p:cNvSpPr>
          <p:nvPr>
            <p:ph type="title"/>
          </p:nvPr>
        </p:nvSpPr>
        <p:spPr>
          <a:xfrm>
            <a:off x="4906618" y="915953"/>
            <a:ext cx="14570764" cy="1877960"/>
          </a:xfrm>
          <a:prstGeom prst="rect">
            <a:avLst/>
          </a:prstGeom>
          <a:ln w="165100">
            <a:solidFill>
              <a:srgbClr val="C0C0C0"/>
            </a:solidFill>
          </a:ln>
        </p:spPr>
        <p:txBody>
          <a:bodyPr anchor="ctr">
            <a:normAutofit/>
          </a:bodyPr>
          <a:lstStyle>
            <a:lvl1pPr defTabSz="1706837">
              <a:defRPr sz="6790" spc="-135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pPr algn="ctr"/>
            <a:r>
              <a:rPr sz="11500" dirty="0"/>
              <a:t>Numbers that Count</a:t>
            </a:r>
          </a:p>
        </p:txBody>
      </p:sp>
      <p:pic>
        <p:nvPicPr>
          <p:cNvPr id="152" name="76285FF6-FF25-4D1C-84F5-B53B5006389C-L0-001.jpeg" descr="76285FF6-FF25-4D1C-84F5-B53B5006389C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3394" r="13394"/>
          <a:stretch>
            <a:fillRect/>
          </a:stretch>
        </p:blipFill>
        <p:spPr>
          <a:xfrm>
            <a:off x="7787121" y="3556268"/>
            <a:ext cx="8809758" cy="9025118"/>
          </a:xfrm>
          <a:prstGeom prst="rect">
            <a:avLst/>
          </a:prstGeom>
          <a:ln w="165100">
            <a:solidFill>
              <a:srgbClr val="C0C0C0"/>
            </a:solidFill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teve-dillingham-1800x2400.jpg" descr="steve-dillingham-1800x2400.jpg"/>
          <p:cNvPicPr>
            <a:picLocks noChangeAspect="1"/>
          </p:cNvPicPr>
          <p:nvPr/>
        </p:nvPicPr>
        <p:blipFill>
          <a:blip r:embed="rId2"/>
          <a:srcRect l="2873"/>
          <a:stretch>
            <a:fillRect/>
          </a:stretch>
        </p:blipFill>
        <p:spPr>
          <a:xfrm>
            <a:off x="16225102" y="4310062"/>
            <a:ext cx="6439281" cy="8839707"/>
          </a:xfrm>
          <a:prstGeom prst="rect">
            <a:avLst/>
          </a:prstGeom>
          <a:ln w="139700">
            <a:solidFill>
              <a:srgbClr val="C0C0C0"/>
            </a:solidFill>
            <a:miter lim="400000"/>
          </a:ln>
        </p:spPr>
      </p:pic>
      <p:sp>
        <p:nvSpPr>
          <p:cNvPr id="155" name="Dr. Steven Dillingham…"/>
          <p:cNvSpPr txBox="1"/>
          <p:nvPr/>
        </p:nvSpPr>
        <p:spPr>
          <a:xfrm>
            <a:off x="14887515" y="1077270"/>
            <a:ext cx="9114472" cy="2507866"/>
          </a:xfrm>
          <a:prstGeom prst="rect">
            <a:avLst/>
          </a:prstGeom>
          <a:ln w="139700">
            <a:solidFill>
              <a:srgbClr val="C0C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Dr. Steven Dillingham </a:t>
            </a:r>
          </a:p>
          <a:p>
            <a:pPr algn="ctr"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Census Bureau Director </a:t>
            </a:r>
          </a:p>
        </p:txBody>
      </p:sp>
      <p:sp>
        <p:nvSpPr>
          <p:cNvPr id="156" name="He is an American Statisician…"/>
          <p:cNvSpPr txBox="1"/>
          <p:nvPr/>
        </p:nvSpPr>
        <p:spPr>
          <a:xfrm>
            <a:off x="736874" y="1079103"/>
            <a:ext cx="13341563" cy="7650812"/>
          </a:xfrm>
          <a:prstGeom prst="rect">
            <a:avLst/>
          </a:prstGeom>
          <a:ln w="139700">
            <a:solidFill>
              <a:srgbClr val="C0C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1192213" lvl="5" indent="-609600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He is an American </a:t>
            </a:r>
            <a:r>
              <a:rPr lang="en-US" sz="6000" dirty="0"/>
              <a:t>Statistician</a:t>
            </a:r>
            <a:r>
              <a:rPr sz="6000" dirty="0"/>
              <a:t> </a:t>
            </a:r>
          </a:p>
          <a:p>
            <a:pPr marL="1192213" lvl="5" indent="-609600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His office prints over 14,000 tons of forms in different languages</a:t>
            </a:r>
          </a:p>
          <a:p>
            <a:pPr marL="1192213" lvl="5" indent="-609600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Employs more than one million counters to count America</a:t>
            </a:r>
          </a:p>
          <a:p>
            <a:pPr marL="1192213" lvl="5" indent="-609600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America’s first census was 1790 with a population of 3.9 million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 they know how many lives saved by the gospel?"/>
          <p:cNvSpPr txBox="1">
            <a:spLocks noGrp="1"/>
          </p:cNvSpPr>
          <p:nvPr>
            <p:ph type="body" sz="half" idx="1"/>
          </p:nvPr>
        </p:nvSpPr>
        <p:spPr>
          <a:xfrm>
            <a:off x="1206500" y="2182405"/>
            <a:ext cx="21971000" cy="3874314"/>
          </a:xfrm>
          <a:prstGeom prst="rect">
            <a:avLst/>
          </a:prstGeom>
          <a:ln w="165100">
            <a:solidFill>
              <a:srgbClr val="C0C0C0"/>
            </a:solidFill>
          </a:ln>
        </p:spPr>
        <p:txBody>
          <a:bodyPr/>
          <a:lstStyle>
            <a:lvl1pPr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r>
              <a:t>Do they know how many lives saved by the gospel?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ensus counting has a history with God"/>
          <p:cNvSpPr txBox="1">
            <a:spLocks noGrp="1"/>
          </p:cNvSpPr>
          <p:nvPr>
            <p:ph type="title"/>
          </p:nvPr>
        </p:nvSpPr>
        <p:spPr>
          <a:xfrm>
            <a:off x="1206500" y="948957"/>
            <a:ext cx="21971000" cy="1575582"/>
          </a:xfrm>
          <a:prstGeom prst="rect">
            <a:avLst/>
          </a:prstGeom>
          <a:ln w="165100">
            <a:solidFill>
              <a:srgbClr val="C0C0C0"/>
            </a:solidFill>
          </a:ln>
        </p:spPr>
        <p:txBody>
          <a:bodyPr anchor="ctr"/>
          <a:lstStyle/>
          <a:p>
            <a:pPr algn="ctr" defTabSz="2170121">
              <a:defRPr sz="7565" spc="-151"/>
            </a:pPr>
            <a:r>
              <a:rPr dirty="0"/>
              <a:t>Census counting </a:t>
            </a:r>
            <a:r>
              <a:rPr dirty="0">
                <a:latin typeface="Superclarendon Regular"/>
                <a:ea typeface="Superclarendon Regular"/>
                <a:cs typeface="Superclarendon Regular"/>
                <a:sym typeface="Superclarendon Regular"/>
              </a:rPr>
              <a:t>has</a:t>
            </a:r>
            <a:r>
              <a:rPr dirty="0"/>
              <a:t> a history with God </a:t>
            </a:r>
          </a:p>
        </p:txBody>
      </p:sp>
      <p:sp>
        <p:nvSpPr>
          <p:cNvPr id="161" name="I Corinthians 3:6-7…"/>
          <p:cNvSpPr txBox="1">
            <a:spLocks noGrp="1"/>
          </p:cNvSpPr>
          <p:nvPr>
            <p:ph type="body" idx="1"/>
          </p:nvPr>
        </p:nvSpPr>
        <p:spPr>
          <a:xfrm>
            <a:off x="9045463" y="2959667"/>
            <a:ext cx="14132037" cy="105007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0663" indent="-740663" defTabSz="1975054">
              <a:spcBef>
                <a:spcPts val="3600"/>
              </a:spcBef>
              <a:buSzPct val="40000"/>
              <a:buBlip>
                <a:blip r:embed="rId2"/>
              </a:buBlip>
              <a:defRPr sz="5832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7200" dirty="0"/>
              <a:t>I Corinthians 3:6</a:t>
            </a:r>
            <a:r>
              <a:rPr lang="en-US" sz="7200" dirty="0"/>
              <a:t> – </a:t>
            </a:r>
            <a:r>
              <a:rPr sz="7200" dirty="0"/>
              <a:t>7</a:t>
            </a:r>
            <a:r>
              <a:rPr lang="en-US" sz="7200" dirty="0"/>
              <a:t> </a:t>
            </a:r>
            <a:endParaRPr sz="7200" dirty="0"/>
          </a:p>
          <a:p>
            <a:pPr marL="740663" indent="-740663" defTabSz="1975054">
              <a:spcBef>
                <a:spcPts val="3600"/>
              </a:spcBef>
              <a:buSzPct val="40000"/>
              <a:buBlip>
                <a:blip r:embed="rId2"/>
              </a:buBlip>
              <a:defRPr sz="5832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7200" dirty="0"/>
              <a:t>Acts 2:47</a:t>
            </a:r>
          </a:p>
          <a:p>
            <a:pPr marL="740663" indent="-740663" defTabSz="1975054">
              <a:spcBef>
                <a:spcPts val="3600"/>
              </a:spcBef>
              <a:buSzPct val="40000"/>
              <a:buBlip>
                <a:blip r:embed="rId2"/>
              </a:buBlip>
              <a:defRPr sz="5832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7200" dirty="0"/>
              <a:t>Moses was the first when he numbered the Israelites as they left Egypt</a:t>
            </a:r>
          </a:p>
          <a:p>
            <a:pPr marL="740663" indent="-740663" defTabSz="1975054">
              <a:spcBef>
                <a:spcPts val="3600"/>
              </a:spcBef>
              <a:buSzPct val="40000"/>
              <a:buBlip>
                <a:blip r:embed="rId2"/>
              </a:buBlip>
              <a:defRPr sz="5832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7200" dirty="0"/>
              <a:t>Ezra took a census as Israel found its way back home from captivity</a:t>
            </a:r>
          </a:p>
          <a:p>
            <a:pPr marL="740663" indent="-740663" defTabSz="1975054">
              <a:spcBef>
                <a:spcPts val="3600"/>
              </a:spcBef>
              <a:buSzPct val="40000"/>
              <a:buBlip>
                <a:blip r:embed="rId2"/>
              </a:buBlip>
              <a:defRPr sz="5832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7200" dirty="0"/>
              <a:t>Why all the counting with God?</a:t>
            </a:r>
          </a:p>
        </p:txBody>
      </p:sp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B89FA0C3-73EA-46C1-90D4-5C405CE823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06500" y="3350285"/>
            <a:ext cx="6709080" cy="446876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enesis 15:5-6…"/>
          <p:cNvSpPr txBox="1">
            <a:spLocks noGrp="1"/>
          </p:cNvSpPr>
          <p:nvPr>
            <p:ph type="body" sz="half" idx="1"/>
          </p:nvPr>
        </p:nvSpPr>
        <p:spPr>
          <a:xfrm>
            <a:off x="10205896" y="3729931"/>
            <a:ext cx="12150656" cy="92931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17880" indent="-817880" defTabSz="2243271">
              <a:spcBef>
                <a:spcPts val="4100"/>
              </a:spcBef>
              <a:buSzPct val="40000"/>
              <a:buBlip>
                <a:blip r:embed="rId2"/>
              </a:buBlip>
              <a:defRPr sz="644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8000" dirty="0"/>
              <a:t>Genesis 15:5</a:t>
            </a:r>
            <a:r>
              <a:rPr lang="en-US" sz="8000" dirty="0"/>
              <a:t> – </a:t>
            </a:r>
            <a:r>
              <a:rPr sz="8000" dirty="0"/>
              <a:t>6</a:t>
            </a:r>
            <a:r>
              <a:rPr lang="en-US" sz="8000" dirty="0"/>
              <a:t> </a:t>
            </a:r>
            <a:endParaRPr sz="8000" dirty="0"/>
          </a:p>
          <a:p>
            <a:pPr marL="817880" indent="-817880" defTabSz="2243271">
              <a:spcBef>
                <a:spcPts val="4100"/>
              </a:spcBef>
              <a:buSzPct val="40000"/>
              <a:buBlip>
                <a:blip r:embed="rId2"/>
              </a:buBlip>
              <a:defRPr sz="644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8000" dirty="0"/>
              <a:t>"</a:t>
            </a:r>
            <a:r>
              <a:rPr sz="8000" i="1" dirty="0"/>
              <a:t>Count the stars if you are able to number them</a:t>
            </a:r>
            <a:r>
              <a:rPr sz="8000" dirty="0"/>
              <a:t>”</a:t>
            </a:r>
          </a:p>
          <a:p>
            <a:pPr marL="817880" indent="-817880" defTabSz="2243271">
              <a:spcBef>
                <a:spcPts val="4100"/>
              </a:spcBef>
              <a:buSzPct val="40000"/>
              <a:buBlip>
                <a:blip r:embed="rId2"/>
              </a:buBlip>
              <a:defRPr sz="644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8000" dirty="0"/>
              <a:t>Abram believed in God</a:t>
            </a:r>
          </a:p>
          <a:p>
            <a:pPr marL="817880" indent="-817880" defTabSz="2243271">
              <a:spcBef>
                <a:spcPts val="4100"/>
              </a:spcBef>
              <a:buSzPct val="40000"/>
              <a:buBlip>
                <a:blip r:embed="rId2"/>
              </a:buBlip>
              <a:defRPr sz="644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8000" dirty="0"/>
              <a:t>The wonders of God</a:t>
            </a:r>
          </a:p>
        </p:txBody>
      </p:sp>
      <p:pic>
        <p:nvPicPr>
          <p:cNvPr id="10" name="Picture 9" descr="A picture containing object, star, stop, light&#10;&#10;Description automatically generated">
            <a:extLst>
              <a:ext uri="{FF2B5EF4-FFF2-40B4-BE49-F238E27FC236}">
                <a16:creationId xmlns:a16="http://schemas.microsoft.com/office/drawing/2014/main" id="{43C5C8AF-5285-426C-AC83-C8A319462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06500" y="3729931"/>
            <a:ext cx="7658675" cy="5216409"/>
          </a:xfrm>
          <a:prstGeom prst="rect">
            <a:avLst/>
          </a:prstGeom>
        </p:spPr>
      </p:pic>
      <p:sp>
        <p:nvSpPr>
          <p:cNvPr id="5" name="Census counting has a history with God">
            <a:extLst>
              <a:ext uri="{FF2B5EF4-FFF2-40B4-BE49-F238E27FC236}">
                <a16:creationId xmlns:a16="http://schemas.microsoft.com/office/drawing/2014/main" id="{8B2E7530-0447-4410-B106-B13668B30310}"/>
              </a:ext>
            </a:extLst>
          </p:cNvPr>
          <p:cNvSpPr txBox="1">
            <a:spLocks/>
          </p:cNvSpPr>
          <p:nvPr/>
        </p:nvSpPr>
        <p:spPr>
          <a:xfrm>
            <a:off x="1206500" y="948957"/>
            <a:ext cx="21971000" cy="1575582"/>
          </a:xfrm>
          <a:prstGeom prst="rect">
            <a:avLst/>
          </a:prstGeom>
          <a:ln w="165100">
            <a:solidFill>
              <a:srgbClr val="C0C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2170121" hangingPunct="1">
              <a:defRPr sz="7565" spc="-151"/>
            </a:pPr>
            <a:r>
              <a:rPr lang="en-US" dirty="0"/>
              <a:t>Counting shows the </a:t>
            </a:r>
            <a:r>
              <a:rPr lang="en-US" u="sng" dirty="0"/>
              <a:t>wonders of God</a:t>
            </a:r>
            <a:endParaRPr lang="en-US" sz="7565" spc="-151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ilky_way.jpg" descr="milky_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91" y="1210157"/>
            <a:ext cx="6101083" cy="6101083"/>
          </a:xfrm>
          <a:prstGeom prst="rect">
            <a:avLst/>
          </a:prstGeom>
          <a:ln w="76200">
            <a:solidFill>
              <a:srgbClr val="C0C0C0"/>
            </a:solidFill>
            <a:miter lim="400000"/>
          </a:ln>
        </p:spPr>
      </p:pic>
      <p:sp>
        <p:nvSpPr>
          <p:cNvPr id="167" name="The Milky Way which contains our solar system contains between 100 - 300 billion stars…"/>
          <p:cNvSpPr txBox="1"/>
          <p:nvPr/>
        </p:nvSpPr>
        <p:spPr>
          <a:xfrm>
            <a:off x="8229601" y="920478"/>
            <a:ext cx="15744172" cy="11875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09600" indent="-609600" algn="ctr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The Milky Way which contains our solar system contains between 100 - 300 billion stars</a:t>
            </a:r>
          </a:p>
          <a:p>
            <a:pPr marL="609600" indent="-609600" algn="ctr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One </a:t>
            </a:r>
            <a:r>
              <a:rPr sz="6000" u="sng" dirty="0"/>
              <a:t>guesstimate</a:t>
            </a:r>
            <a:r>
              <a:rPr sz="6000" dirty="0"/>
              <a:t> is 100 octillion stars in the universe </a:t>
            </a:r>
          </a:p>
          <a:p>
            <a:pPr marL="609600" indent="-609600" algn="ctr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How much is 1 octillion? </a:t>
            </a:r>
          </a:p>
          <a:p>
            <a:pPr marL="609600" indent="-609600" algn="ctr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100000000000000000000000000000</a:t>
            </a:r>
          </a:p>
          <a:p>
            <a:pPr marL="609600" indent="-609600" algn="ctr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Proxima Centauri is the closest star to our sun. It’s 4.243 light years away</a:t>
            </a:r>
          </a:p>
          <a:p>
            <a:pPr marL="609600" indent="-609600" algn="ctr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A light year is 6 trillion miles</a:t>
            </a:r>
          </a:p>
          <a:p>
            <a:pPr marL="609600" indent="-609600" algn="ctr">
              <a:buSzPct val="40000"/>
              <a:buBlip>
                <a:blip r:embed="rId3"/>
              </a:buBlip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000" dirty="0"/>
              <a:t>God created, counted, and named the stars!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an you name everything God has done for you ?…"/>
          <p:cNvSpPr txBox="1">
            <a:spLocks noGrp="1"/>
          </p:cNvSpPr>
          <p:nvPr>
            <p:ph type="body" idx="1"/>
          </p:nvPr>
        </p:nvSpPr>
        <p:spPr>
          <a:xfrm>
            <a:off x="1206500" y="3131585"/>
            <a:ext cx="21829953" cy="60647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808990" indent="-808990" defTabSz="2218888">
              <a:spcBef>
                <a:spcPts val="4000"/>
              </a:spcBef>
              <a:buSzPct val="40000"/>
              <a:buBlip>
                <a:blip r:embed="rId2"/>
              </a:buBlip>
              <a:defRPr sz="637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Can you name everything God has done for you ?</a:t>
            </a:r>
          </a:p>
          <a:p>
            <a:pPr marL="808990" indent="-808990" defTabSz="2218888">
              <a:spcBef>
                <a:spcPts val="4000"/>
              </a:spcBef>
              <a:buSzPct val="40000"/>
              <a:buBlip>
                <a:blip r:embed="rId2"/>
              </a:buBlip>
              <a:defRPr sz="637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Psalm 40:5, “</a:t>
            </a:r>
            <a:r>
              <a:rPr sz="6600" i="1" dirty="0"/>
              <a:t>Many, O Lord my God, are Your wonderful works Which You have done; And Your thoughts toward us cannot be recounted to You in order..” </a:t>
            </a:r>
          </a:p>
          <a:p>
            <a:pPr marL="808990" indent="-808990" defTabSz="2218888">
              <a:spcBef>
                <a:spcPts val="4000"/>
              </a:spcBef>
              <a:buSzPct val="40000"/>
              <a:buBlip>
                <a:blip r:embed="rId2"/>
              </a:buBlip>
              <a:defRPr sz="637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Could you even count all your blessings?</a:t>
            </a:r>
          </a:p>
        </p:txBody>
      </p:sp>
      <p:sp>
        <p:nvSpPr>
          <p:cNvPr id="5" name="Census counting has a history with God">
            <a:extLst>
              <a:ext uri="{FF2B5EF4-FFF2-40B4-BE49-F238E27FC236}">
                <a16:creationId xmlns:a16="http://schemas.microsoft.com/office/drawing/2014/main" id="{719C0563-8EBB-4750-BF03-70114A717B98}"/>
              </a:ext>
            </a:extLst>
          </p:cNvPr>
          <p:cNvSpPr txBox="1">
            <a:spLocks/>
          </p:cNvSpPr>
          <p:nvPr/>
        </p:nvSpPr>
        <p:spPr>
          <a:xfrm>
            <a:off x="1206500" y="948957"/>
            <a:ext cx="21971000" cy="1575582"/>
          </a:xfrm>
          <a:prstGeom prst="rect">
            <a:avLst/>
          </a:prstGeom>
          <a:ln w="165100">
            <a:solidFill>
              <a:srgbClr val="C0C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2170121" hangingPunct="1">
              <a:defRPr sz="7565" spc="-151"/>
            </a:pPr>
            <a:r>
              <a:rPr lang="en-US" dirty="0"/>
              <a:t>Counting shows the </a:t>
            </a:r>
            <a:r>
              <a:rPr lang="en-US" u="sng" dirty="0">
                <a:latin typeface="Superclarendon Regular"/>
                <a:ea typeface="Superclarendon Regular"/>
                <a:cs typeface="Superclarendon Regular"/>
                <a:sym typeface="Superclarendon Regular"/>
              </a:rPr>
              <a:t>works of God</a:t>
            </a:r>
            <a:endParaRPr lang="en-US" sz="7565" spc="-151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68395B-8A73-4ED4-9D2F-D22390346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49879" y="9196299"/>
            <a:ext cx="8720848" cy="4091893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John received a might revelation on the island of Patmos (1:9)…"/>
          <p:cNvSpPr txBox="1">
            <a:spLocks noGrp="1"/>
          </p:cNvSpPr>
          <p:nvPr>
            <p:ph type="body" idx="1"/>
          </p:nvPr>
        </p:nvSpPr>
        <p:spPr>
          <a:xfrm>
            <a:off x="8696131" y="3303037"/>
            <a:ext cx="15152862" cy="1014365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22300" indent="-622300" defTabSz="1706837">
              <a:spcBef>
                <a:spcPts val="3100"/>
              </a:spcBef>
              <a:buSzPct val="40000"/>
              <a:buBlip>
                <a:blip r:embed="rId2"/>
              </a:buBlip>
              <a:defRPr sz="490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John received a might revelation on the island of Patmos (1:9)</a:t>
            </a:r>
          </a:p>
          <a:p>
            <a:pPr marL="622300" indent="-622300" defTabSz="1706837">
              <a:spcBef>
                <a:spcPts val="3100"/>
              </a:spcBef>
              <a:buSzPct val="40000"/>
              <a:buBlip>
                <a:blip r:embed="rId2"/>
              </a:buBlip>
              <a:defRPr sz="490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He was in the Spirit on the Lord's Day" (1:10)</a:t>
            </a:r>
          </a:p>
          <a:p>
            <a:pPr marL="622300" indent="-622300" defTabSz="1706837">
              <a:spcBef>
                <a:spcPts val="3100"/>
              </a:spcBef>
              <a:buSzPct val="40000"/>
              <a:buBlip>
                <a:blip r:embed="rId2"/>
              </a:buBlip>
              <a:defRPr sz="490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John saw a peak into the heavenly place</a:t>
            </a:r>
          </a:p>
          <a:p>
            <a:pPr marL="622300" indent="-622300" defTabSz="1706837">
              <a:spcBef>
                <a:spcPts val="3100"/>
              </a:spcBef>
              <a:buSzPct val="40000"/>
              <a:buBlip>
                <a:blip r:embed="rId2"/>
              </a:buBlip>
              <a:defRPr sz="490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Revelation 5:11</a:t>
            </a:r>
            <a:r>
              <a:rPr lang="en-US" sz="6600" dirty="0"/>
              <a:t> – </a:t>
            </a:r>
            <a:r>
              <a:rPr sz="6600" dirty="0"/>
              <a:t>14</a:t>
            </a:r>
            <a:r>
              <a:rPr lang="en-US" sz="6600" dirty="0"/>
              <a:t> </a:t>
            </a:r>
            <a:endParaRPr sz="6600" dirty="0"/>
          </a:p>
          <a:p>
            <a:pPr marL="622300" indent="-622300" defTabSz="1706837">
              <a:spcBef>
                <a:spcPts val="3100"/>
              </a:spcBef>
              <a:buSzPct val="40000"/>
              <a:buBlip>
                <a:blip r:embed="rId2"/>
              </a:buBlip>
              <a:defRPr sz="490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The heavenly beings were without number</a:t>
            </a:r>
          </a:p>
          <a:p>
            <a:pPr marL="622300" indent="-622300" defTabSz="1706837">
              <a:spcBef>
                <a:spcPts val="3100"/>
              </a:spcBef>
              <a:buSzPct val="40000"/>
              <a:buBlip>
                <a:blip r:embed="rId2"/>
              </a:buBlip>
              <a:defRPr sz="490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Angels, living creatures, and the elders all worshiping the Lamb</a:t>
            </a:r>
          </a:p>
          <a:p>
            <a:pPr marL="622300" indent="-622300" defTabSz="1706837">
              <a:spcBef>
                <a:spcPts val="3100"/>
              </a:spcBef>
              <a:buSzPct val="40000"/>
              <a:buBlip>
                <a:blip r:embed="rId2"/>
              </a:buBlip>
              <a:defRPr sz="4900"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pPr>
            <a:r>
              <a:rPr sz="6600" dirty="0"/>
              <a:t>Worship is important around the throne of God</a:t>
            </a:r>
          </a:p>
        </p:txBody>
      </p:sp>
      <p:sp>
        <p:nvSpPr>
          <p:cNvPr id="5" name="Census counting has a history with God">
            <a:extLst>
              <a:ext uri="{FF2B5EF4-FFF2-40B4-BE49-F238E27FC236}">
                <a16:creationId xmlns:a16="http://schemas.microsoft.com/office/drawing/2014/main" id="{36609358-A666-4583-BEBF-70B06517F35C}"/>
              </a:ext>
            </a:extLst>
          </p:cNvPr>
          <p:cNvSpPr txBox="1">
            <a:spLocks/>
          </p:cNvSpPr>
          <p:nvPr/>
        </p:nvSpPr>
        <p:spPr>
          <a:xfrm>
            <a:off x="1206500" y="948957"/>
            <a:ext cx="21971000" cy="1575582"/>
          </a:xfrm>
          <a:prstGeom prst="rect">
            <a:avLst/>
          </a:prstGeom>
          <a:ln w="165100">
            <a:solidFill>
              <a:srgbClr val="C0C0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defTabSz="2170121" hangingPunct="1">
              <a:defRPr sz="7565" spc="-151"/>
            </a:pPr>
            <a:r>
              <a:rPr lang="en-US" dirty="0"/>
              <a:t>Counting shows the </a:t>
            </a:r>
            <a:r>
              <a:rPr lang="en-US" u="sng" dirty="0"/>
              <a:t>worship of God</a:t>
            </a:r>
            <a:endParaRPr lang="en-US" sz="7565" spc="-151" dirty="0"/>
          </a:p>
        </p:txBody>
      </p:sp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E91ECD7F-B17B-4123-AE2F-ADF185BB6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06500" y="3406965"/>
            <a:ext cx="6645178" cy="44439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d's count goes deeper"/>
          <p:cNvSpPr txBox="1">
            <a:spLocks noGrp="1"/>
          </p:cNvSpPr>
          <p:nvPr>
            <p:ph type="title"/>
          </p:nvPr>
        </p:nvSpPr>
        <p:spPr>
          <a:xfrm>
            <a:off x="1516060" y="1414462"/>
            <a:ext cx="21971005" cy="4648201"/>
          </a:xfrm>
          <a:prstGeom prst="rect">
            <a:avLst/>
          </a:prstGeom>
          <a:ln w="76200">
            <a:solidFill>
              <a:srgbClr val="C0C0C0"/>
            </a:solidFill>
          </a:ln>
        </p:spPr>
        <p:txBody>
          <a:bodyPr/>
          <a:lstStyle>
            <a:lvl1pPr algn="ctr">
              <a:defRPr b="1">
                <a:latin typeface="Superclarendon Regular"/>
                <a:ea typeface="Superclarendon Regular"/>
                <a:cs typeface="Superclarendon Regular"/>
                <a:sym typeface="Superclarendon Regular"/>
              </a:defRPr>
            </a:lvl1pPr>
          </a:lstStyle>
          <a:p>
            <a:r>
              <a:t>God's count goes deeper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328</Words>
  <Application>Microsoft Office PowerPoint</Application>
  <PresentationFormat>Custom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Helvetica Neue</vt:lpstr>
      <vt:lpstr>Helvetica Neue Medium</vt:lpstr>
      <vt:lpstr>Superclarendon Regular</vt:lpstr>
      <vt:lpstr>20_BasicBlack</vt:lpstr>
      <vt:lpstr>Numbers that Count</vt:lpstr>
      <vt:lpstr>PowerPoint Presentation</vt:lpstr>
      <vt:lpstr>PowerPoint Presentation</vt:lpstr>
      <vt:lpstr>Census counting has a history with God </vt:lpstr>
      <vt:lpstr>PowerPoint Presentation</vt:lpstr>
      <vt:lpstr>PowerPoint Presentation</vt:lpstr>
      <vt:lpstr>PowerPoint Presentation</vt:lpstr>
      <vt:lpstr>PowerPoint Presentation</vt:lpstr>
      <vt:lpstr>God's count goes deeper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in God</dc:title>
  <dc:creator>Stephen Bishop</dc:creator>
  <cp:lastModifiedBy>Stephen Bishop</cp:lastModifiedBy>
  <cp:revision>3</cp:revision>
  <dcterms:modified xsi:type="dcterms:W3CDTF">2020-04-25T16:17:39Z</dcterms:modified>
</cp:coreProperties>
</file>