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36278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504062" y="-194764"/>
            <a:ext cx="18990885" cy="1266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08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052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497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941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386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830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75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719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64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oubt, Denial, Hope"/>
          <p:cNvSpPr txBox="1">
            <a:spLocks noGrp="1"/>
          </p:cNvSpPr>
          <p:nvPr>
            <p:ph type="title"/>
          </p:nvPr>
        </p:nvSpPr>
        <p:spPr>
          <a:xfrm>
            <a:off x="4833937" y="537689"/>
            <a:ext cx="14716126" cy="2000251"/>
          </a:xfrm>
          <a:prstGeom prst="rect">
            <a:avLst/>
          </a:prstGeom>
          <a:ln w="177800">
            <a:solidFill>
              <a:srgbClr val="FFD479"/>
            </a:solidFill>
          </a:ln>
        </p:spPr>
        <p:txBody>
          <a:bodyPr/>
          <a:lstStyle>
            <a:lvl1pPr defTabSz="813315">
              <a:defRPr sz="11088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Doubt, Denial, Hope</a:t>
            </a:r>
          </a:p>
        </p:txBody>
      </p:sp>
      <p:pic>
        <p:nvPicPr>
          <p:cNvPr id="12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880" y="3292772"/>
            <a:ext cx="9988240" cy="7130455"/>
          </a:xfrm>
          <a:prstGeom prst="rect">
            <a:avLst/>
          </a:prstGeom>
          <a:ln w="101600">
            <a:solidFill>
              <a:srgbClr val="FFD479"/>
            </a:solidFill>
            <a:miter lim="400000"/>
          </a:ln>
        </p:spPr>
      </p:pic>
      <p:sp>
        <p:nvSpPr>
          <p:cNvPr id="121" name="The Reason for Evangelism Part IV"/>
          <p:cNvSpPr txBox="1"/>
          <p:nvPr/>
        </p:nvSpPr>
        <p:spPr>
          <a:xfrm>
            <a:off x="7892494" y="10820251"/>
            <a:ext cx="8599012" cy="2637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5400" dirty="0"/>
              <a:t>The Reason for Evangelism </a:t>
            </a:r>
            <a:endParaRPr lang="en-US" sz="5400" dirty="0"/>
          </a:p>
          <a:p>
            <a:r>
              <a:rPr sz="5400" dirty="0"/>
              <a:t>Part IV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hree stand before us…"/>
          <p:cNvSpPr txBox="1">
            <a:spLocks noGrp="1"/>
          </p:cNvSpPr>
          <p:nvPr>
            <p:ph type="title"/>
          </p:nvPr>
        </p:nvSpPr>
        <p:spPr>
          <a:xfrm>
            <a:off x="4649960" y="1932228"/>
            <a:ext cx="15084080" cy="4643439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/>
          <a:p>
            <a:pPr defTabSz="796885">
              <a:defRPr sz="10864" b="1">
                <a:latin typeface="Helvetica"/>
                <a:ea typeface="Helvetica"/>
                <a:cs typeface="Helvetica"/>
                <a:sym typeface="Helvetica"/>
              </a:defRPr>
            </a:pPr>
            <a:r>
              <a:t>Three stand before us</a:t>
            </a:r>
          </a:p>
          <a:p>
            <a:pPr defTabSz="796885">
              <a:defRPr sz="10864" b="1">
                <a:latin typeface="Helvetica"/>
                <a:ea typeface="Helvetica"/>
                <a:cs typeface="Helvetica"/>
                <a:sym typeface="Helvetica"/>
              </a:defRPr>
            </a:pPr>
            <a:r>
              <a:t>Doubt, Denial, Hope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7593" t="6439" r="2658" b="17950"/>
          <a:stretch>
            <a:fillRect/>
          </a:stretch>
        </p:blipFill>
        <p:spPr>
          <a:xfrm>
            <a:off x="7231952" y="1261397"/>
            <a:ext cx="16607772" cy="11193206"/>
          </a:xfrm>
          <a:prstGeom prst="rect">
            <a:avLst/>
          </a:prstGeom>
          <a:ln w="101600">
            <a:solidFill>
              <a:srgbClr val="FFD479"/>
            </a:solidFill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Jesus is the only answ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>
            <a:lvl1pPr defTabSz="747593">
              <a:defRPr sz="10192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Jesus is the only answer </a:t>
            </a:r>
          </a:p>
        </p:txBody>
      </p:sp>
      <p:sp>
        <p:nvSpPr>
          <p:cNvPr id="126" name="He faced death and overcame it…"/>
          <p:cNvSpPr txBox="1">
            <a:spLocks noGrp="1"/>
          </p:cNvSpPr>
          <p:nvPr>
            <p:ph type="body" idx="1"/>
          </p:nvPr>
        </p:nvSpPr>
        <p:spPr>
          <a:xfrm>
            <a:off x="7840265" y="3952875"/>
            <a:ext cx="15609095" cy="8840391"/>
          </a:xfrm>
          <a:prstGeom prst="rect">
            <a:avLst/>
          </a:prstGeom>
        </p:spPr>
        <p:txBody>
          <a:bodyPr/>
          <a:lstStyle/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He faced death and overcame it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He gives us hope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The hope that there is more to life than this life. 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Everyone needs hope!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reason for evangelism is to show the story of Jesus Christ by how we conduct ourselves to others"/>
          <p:cNvSpPr txBox="1">
            <a:spLocks noGrp="1"/>
          </p:cNvSpPr>
          <p:nvPr>
            <p:ph type="title"/>
          </p:nvPr>
        </p:nvSpPr>
        <p:spPr>
          <a:xfrm>
            <a:off x="4833937" y="968392"/>
            <a:ext cx="14716126" cy="7685170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>
            <a:lvl1pPr defTabSz="706516">
              <a:defRPr sz="9632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The reason for evangelism is to show the story of Jesus Christ by how we conduct ourselves to others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OUBT"/>
          <p:cNvSpPr txBox="1">
            <a:spLocks noGrp="1"/>
          </p:cNvSpPr>
          <p:nvPr>
            <p:ph type="title"/>
          </p:nvPr>
        </p:nvSpPr>
        <p:spPr>
          <a:xfrm>
            <a:off x="4387453" y="456578"/>
            <a:ext cx="15609094" cy="3036095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DOUBT</a:t>
            </a:r>
          </a:p>
        </p:txBody>
      </p:sp>
      <p:sp>
        <p:nvSpPr>
          <p:cNvPr id="131" name="&quot;He is risen! He is not here!&quot; (16:6)…"/>
          <p:cNvSpPr txBox="1">
            <a:spLocks noGrp="1"/>
          </p:cNvSpPr>
          <p:nvPr>
            <p:ph type="body" sz="half" idx="1"/>
          </p:nvPr>
        </p:nvSpPr>
        <p:spPr>
          <a:xfrm>
            <a:off x="7673009" y="3881436"/>
            <a:ext cx="16112888" cy="9377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1685" indent="-751685" defTabSz="764024">
              <a:spcBef>
                <a:spcPts val="4100"/>
              </a:spcBef>
              <a:defRPr sz="6138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600" dirty="0"/>
              <a:t>"</a:t>
            </a:r>
            <a:r>
              <a:rPr sz="6600" i="1" dirty="0"/>
              <a:t>He is risen! He is not here</a:t>
            </a:r>
            <a:r>
              <a:rPr sz="6600" dirty="0"/>
              <a:t>!" (16:6)</a:t>
            </a:r>
          </a:p>
          <a:p>
            <a:pPr marL="751685" indent="-751685" defTabSz="764024">
              <a:spcBef>
                <a:spcPts val="4100"/>
              </a:spcBef>
              <a:defRPr sz="6138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600" dirty="0"/>
              <a:t>Can you imagine how these women felt?</a:t>
            </a:r>
          </a:p>
          <a:p>
            <a:pPr marL="751685" indent="-751685" defTabSz="764024">
              <a:spcBef>
                <a:spcPts val="4100"/>
              </a:spcBef>
              <a:defRPr sz="6138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600" dirty="0"/>
              <a:t>Should they be completely surprised?</a:t>
            </a:r>
          </a:p>
          <a:p>
            <a:pPr marL="751685" indent="-751685" defTabSz="764024">
              <a:spcBef>
                <a:spcPts val="4100"/>
              </a:spcBef>
              <a:defRPr sz="6138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600" dirty="0"/>
              <a:t>Mark 9:31</a:t>
            </a:r>
          </a:p>
          <a:p>
            <a:pPr marL="751685" indent="-751685" defTabSz="764024">
              <a:spcBef>
                <a:spcPts val="4100"/>
              </a:spcBef>
              <a:defRPr sz="6138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600" dirty="0"/>
              <a:t>Mark 10:33</a:t>
            </a:r>
            <a:r>
              <a:rPr lang="en-US" sz="6600" dirty="0"/>
              <a:t> – </a:t>
            </a:r>
            <a:r>
              <a:rPr sz="6600" dirty="0"/>
              <a:t>34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obody is expecting a resurrection!…"/>
          <p:cNvSpPr txBox="1">
            <a:spLocks noGrp="1"/>
          </p:cNvSpPr>
          <p:nvPr>
            <p:ph type="body" idx="1"/>
          </p:nvPr>
        </p:nvSpPr>
        <p:spPr>
          <a:xfrm>
            <a:off x="7295322" y="473970"/>
            <a:ext cx="16498956" cy="12625803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>
            <a:normAutofit lnSpcReduction="10000"/>
          </a:bodyPr>
          <a:lstStyle/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dirty="0"/>
              <a:t>Nobody is expecting a resurrection!</a:t>
            </a:r>
          </a:p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dirty="0"/>
              <a:t>Jesus informed His disciples on three occasions that He would rise on the Third day</a:t>
            </a:r>
          </a:p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dirty="0"/>
              <a:t>Even the angel said to the women "</a:t>
            </a:r>
            <a:r>
              <a:rPr sz="6000" i="1" dirty="0"/>
              <a:t>there you will see Him, </a:t>
            </a:r>
            <a:r>
              <a:rPr sz="6000" i="1" u="sng" dirty="0"/>
              <a:t>as He said to you</a:t>
            </a:r>
            <a:r>
              <a:rPr sz="6000" dirty="0"/>
              <a:t>" (16:6)</a:t>
            </a:r>
          </a:p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dirty="0"/>
              <a:t>The resurrection was hard for them to believe </a:t>
            </a:r>
          </a:p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dirty="0"/>
              <a:t>They were skeptical until they saw Jesus</a:t>
            </a:r>
          </a:p>
          <a:p>
            <a:pPr marL="614813" indent="-614813" defTabSz="599717">
              <a:spcBef>
                <a:spcPts val="4300"/>
              </a:spcBef>
              <a:defRPr sz="5256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 u="sng" dirty="0"/>
              <a:t>It's imperative that we believe in the resurrection</a:t>
            </a:r>
            <a:r>
              <a:rPr sz="6000" dirty="0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ENIAL"/>
          <p:cNvSpPr txBox="1">
            <a:spLocks noGrp="1"/>
          </p:cNvSpPr>
          <p:nvPr>
            <p:ph type="title"/>
          </p:nvPr>
        </p:nvSpPr>
        <p:spPr>
          <a:xfrm>
            <a:off x="4387453" y="396944"/>
            <a:ext cx="15609094" cy="3036095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DENIAL</a:t>
            </a:r>
          </a:p>
        </p:txBody>
      </p:sp>
      <p:sp>
        <p:nvSpPr>
          <p:cNvPr id="136" name="We find one disciple who was beyond doubt…"/>
          <p:cNvSpPr txBox="1">
            <a:spLocks noGrp="1"/>
          </p:cNvSpPr>
          <p:nvPr>
            <p:ph type="body" idx="1"/>
          </p:nvPr>
        </p:nvSpPr>
        <p:spPr>
          <a:xfrm>
            <a:off x="7454349" y="3633668"/>
            <a:ext cx="16493520" cy="9046112"/>
          </a:xfrm>
          <a:prstGeom prst="rect">
            <a:avLst/>
          </a:prstGeom>
        </p:spPr>
        <p:txBody>
          <a:bodyPr/>
          <a:lstStyle/>
          <a:p>
            <a:pPr marL="955221" indent="-955221">
              <a:defRPr sz="7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We find one disciple who was beyond doubt</a:t>
            </a:r>
          </a:p>
          <a:p>
            <a:pPr marL="955221" indent="-955221">
              <a:defRPr sz="7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He had to see the wounds on Jesus' body</a:t>
            </a:r>
          </a:p>
          <a:p>
            <a:pPr marL="955221" indent="-955221">
              <a:defRPr sz="7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He put a spiritual condition on his unbelief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&quot;Unless I see&quot; (John 20:25)…"/>
          <p:cNvSpPr txBox="1">
            <a:spLocks noGrp="1"/>
          </p:cNvSpPr>
          <p:nvPr>
            <p:ph type="body" idx="1"/>
          </p:nvPr>
        </p:nvSpPr>
        <p:spPr>
          <a:xfrm>
            <a:off x="7648523" y="1785937"/>
            <a:ext cx="15609095" cy="10144125"/>
          </a:xfrm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/>
          <a:p>
            <a:pPr marL="935789" indent="-935789"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"Unless I see" (John 20:25)</a:t>
            </a:r>
          </a:p>
          <a:p>
            <a:pPr marL="935789" indent="-935789"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Jesus helped Thomas but He also helps us</a:t>
            </a:r>
          </a:p>
          <a:p>
            <a:pPr marL="935789" indent="-935789"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disciples were so certain that they wouldn't dwell in doubt or denial again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HOP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01600">
            <a:solidFill>
              <a:srgbClr val="FFD479"/>
            </a:solidFill>
          </a:ln>
        </p:spPr>
        <p:txBody>
          <a:bodyPr/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HOPE</a:t>
            </a:r>
          </a:p>
        </p:txBody>
      </p:sp>
      <p:sp>
        <p:nvSpPr>
          <p:cNvPr id="141" name="The Bible and the events in my life confirm there is life after death…"/>
          <p:cNvSpPr txBox="1">
            <a:spLocks noGrp="1"/>
          </p:cNvSpPr>
          <p:nvPr>
            <p:ph type="body" idx="1"/>
          </p:nvPr>
        </p:nvSpPr>
        <p:spPr>
          <a:xfrm>
            <a:off x="7959328" y="3976687"/>
            <a:ext cx="15609094" cy="8840392"/>
          </a:xfrm>
          <a:prstGeom prst="rect">
            <a:avLst/>
          </a:prstGeom>
        </p:spPr>
        <p:txBody>
          <a:bodyPr/>
          <a:lstStyle/>
          <a:p>
            <a:pPr marL="766411" indent="-766411" defTabSz="747593">
              <a:spcBef>
                <a:spcPts val="5300"/>
              </a:spcBef>
              <a:defRPr sz="655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The Bible and the events in my life confirm there is life after death </a:t>
            </a:r>
          </a:p>
          <a:p>
            <a:pPr marL="766411" indent="-766411" defTabSz="747593">
              <a:spcBef>
                <a:spcPts val="5300"/>
              </a:spcBef>
              <a:defRPr sz="655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 am content with how it all happened </a:t>
            </a:r>
          </a:p>
          <a:p>
            <a:pPr marL="766411" indent="-766411" defTabSz="747593">
              <a:spcBef>
                <a:spcPts val="5300"/>
              </a:spcBef>
              <a:defRPr sz="655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The Resurrection is not just an event</a:t>
            </a:r>
          </a:p>
          <a:p>
            <a:pPr marL="766411" indent="-766411" defTabSz="747593">
              <a:spcBef>
                <a:spcPts val="5300"/>
              </a:spcBef>
              <a:defRPr sz="6552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Romans 6:1</a:t>
            </a:r>
            <a:r>
              <a:rPr lang="en-US" dirty="0"/>
              <a:t> – </a:t>
            </a:r>
            <a:r>
              <a:rPr dirty="0"/>
              <a:t>6</a:t>
            </a: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263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Helvetica</vt:lpstr>
      <vt:lpstr>Helvetica Light</vt:lpstr>
      <vt:lpstr>Helvetica Neue</vt:lpstr>
      <vt:lpstr>Black</vt:lpstr>
      <vt:lpstr>Doubt, Denial, Hope</vt:lpstr>
      <vt:lpstr>PowerPoint Presentation</vt:lpstr>
      <vt:lpstr>Jesus is the only answer </vt:lpstr>
      <vt:lpstr>The reason for evangelism is to show the story of Jesus Christ by how we conduct ourselves to others </vt:lpstr>
      <vt:lpstr>DOUBT</vt:lpstr>
      <vt:lpstr>PowerPoint Presentation</vt:lpstr>
      <vt:lpstr>DENIAL</vt:lpstr>
      <vt:lpstr>PowerPoint Presentation</vt:lpstr>
      <vt:lpstr>HOPE</vt:lpstr>
      <vt:lpstr>Three stand before us Doubt, Denial, Hope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Doubt, Denial, Hope</dc:title>
  <dc:creator>Stephen Bishop</dc:creator>
  <cp:lastModifiedBy>Stephen Bishop</cp:lastModifiedBy>
  <cp:revision>2</cp:revision>
  <dcterms:modified xsi:type="dcterms:W3CDTF">2020-04-10T22:05:13Z</dcterms:modified>
</cp:coreProperties>
</file>