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criptureArt_0616_-_Hebrews12_2_157x157.jpg" descr="ScriptureArt_0616_-_Hebrews12_2_157x1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737" y="3555512"/>
            <a:ext cx="9248526" cy="9248526"/>
          </a:xfrm>
          <a:prstGeom prst="rect">
            <a:avLst/>
          </a:prstGeom>
          <a:ln w="114300">
            <a:solidFill>
              <a:srgbClr val="00FDFF"/>
            </a:solidFill>
            <a:miter lim="400000"/>
          </a:ln>
        </p:spPr>
      </p:pic>
      <p:sp>
        <p:nvSpPr>
          <p:cNvPr id="120" name="TO THE END"/>
          <p:cNvSpPr txBox="1"/>
          <p:nvPr/>
        </p:nvSpPr>
        <p:spPr>
          <a:xfrm>
            <a:off x="3133917" y="1044475"/>
            <a:ext cx="18281527" cy="1468025"/>
          </a:xfrm>
          <a:prstGeom prst="rect">
            <a:avLst/>
          </a:prstGeom>
          <a:ln w="114300">
            <a:solidFill>
              <a:srgbClr val="00FD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300"/>
            </a:lvl1pPr>
          </a:lstStyle>
          <a:p>
            <a:r>
              <a:t>TO THE END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ough Week"/>
          <p:cNvSpPr txBox="1"/>
          <p:nvPr/>
        </p:nvSpPr>
        <p:spPr>
          <a:xfrm>
            <a:off x="4492829" y="1080773"/>
            <a:ext cx="15398342" cy="1629441"/>
          </a:xfrm>
          <a:prstGeom prst="rect">
            <a:avLst/>
          </a:prstGeom>
          <a:ln w="114300">
            <a:solidFill>
              <a:srgbClr val="00FD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9300"/>
            </a:lvl1pPr>
          </a:lstStyle>
          <a:p>
            <a:r>
              <a:t>Tough Week </a:t>
            </a:r>
          </a:p>
        </p:txBody>
      </p:sp>
      <p:pic>
        <p:nvPicPr>
          <p:cNvPr id="123" name="Ms. Joann.jpg" descr="Ms. Joan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354" y="4719920"/>
            <a:ext cx="8240980" cy="61807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Walker-Photo-360x480.jpeg" descr="Walker-Photo-360x48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9955" y="4534039"/>
            <a:ext cx="4914375" cy="65524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Mainpic-360x480.jpg" descr="Mainpic-360x4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387" y="4762288"/>
            <a:ext cx="4572001" cy="609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hallenging Weeks"/>
          <p:cNvSpPr txBox="1">
            <a:spLocks noGrp="1"/>
          </p:cNvSpPr>
          <p:nvPr>
            <p:ph type="title"/>
          </p:nvPr>
        </p:nvSpPr>
        <p:spPr>
          <a:xfrm>
            <a:off x="1778000" y="1257738"/>
            <a:ext cx="20828001" cy="4648201"/>
          </a:xfrm>
          <a:prstGeom prst="rect">
            <a:avLst/>
          </a:prstGeom>
          <a:ln w="114300">
            <a:solidFill>
              <a:srgbClr val="00FDFF"/>
            </a:solidFill>
          </a:ln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Challenging Weeks</a:t>
            </a:r>
          </a:p>
        </p:txBody>
      </p:sp>
      <p:sp>
        <p:nvSpPr>
          <p:cNvPr id="128" name="FAITH is mandatory because of the response of those before us"/>
          <p:cNvSpPr txBox="1"/>
          <p:nvPr/>
        </p:nvSpPr>
        <p:spPr>
          <a:xfrm>
            <a:off x="2024145" y="7640441"/>
            <a:ext cx="20335710" cy="3252830"/>
          </a:xfrm>
          <a:prstGeom prst="rect">
            <a:avLst/>
          </a:prstGeom>
          <a:ln w="114300">
            <a:solidFill>
              <a:srgbClr val="00FD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9900"/>
            </a:lvl1pPr>
          </a:lstStyle>
          <a:p>
            <a:r>
              <a:t>FAITH is mandatory because of the response of those before us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ET US LAY ASIDE THE WEIGH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14300">
            <a:solidFill>
              <a:srgbClr val="00FDFF"/>
            </a:solidFill>
          </a:ln>
        </p:spPr>
        <p:txBody>
          <a:bodyPr>
            <a:noAutofit/>
          </a:bodyPr>
          <a:lstStyle/>
          <a:p>
            <a:pPr defTabSz="775969">
              <a:defRPr sz="10528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9600" dirty="0"/>
              <a:t>LET US </a:t>
            </a:r>
            <a:r>
              <a:rPr sz="9600" u="sng" dirty="0"/>
              <a:t>LAY ASIDE THE WEIGHT</a:t>
            </a:r>
          </a:p>
        </p:txBody>
      </p:sp>
      <p:sp>
        <p:nvSpPr>
          <p:cNvPr id="131" name="“Let us lay aside every weight” (12:1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84200" indent="-584200" defTabSz="759459">
              <a:spcBef>
                <a:spcPts val="5400"/>
              </a:spcBef>
              <a:defRPr sz="7636" b="1"/>
            </a:pPr>
            <a:r>
              <a:rPr dirty="0"/>
              <a:t>“</a:t>
            </a:r>
            <a:r>
              <a:rPr i="1" dirty="0"/>
              <a:t>Let us lay aside every weight” </a:t>
            </a:r>
            <a:r>
              <a:rPr dirty="0"/>
              <a:t>(12:1) </a:t>
            </a:r>
          </a:p>
          <a:p>
            <a:pPr marL="584200" indent="-584200" defTabSz="759459">
              <a:spcBef>
                <a:spcPts val="5400"/>
              </a:spcBef>
              <a:defRPr sz="7636" b="1"/>
            </a:pPr>
            <a:r>
              <a:rPr dirty="0"/>
              <a:t>What is this “weight”? Anything that keeps us down from serving and pleasing God</a:t>
            </a:r>
          </a:p>
          <a:p>
            <a:pPr marL="584200" indent="-584200" defTabSz="759459">
              <a:spcBef>
                <a:spcPts val="5400"/>
              </a:spcBef>
              <a:defRPr sz="7636" b="1"/>
            </a:pPr>
            <a:r>
              <a:rPr dirty="0"/>
              <a:t>We are to “</a:t>
            </a:r>
            <a:r>
              <a:rPr i="1" dirty="0"/>
              <a:t>lay aside</a:t>
            </a:r>
            <a:r>
              <a:rPr dirty="0"/>
              <a:t>” (meaning “lay off one’s clothes”) </a:t>
            </a:r>
          </a:p>
          <a:p>
            <a:pPr marL="584200" indent="-584200" defTabSz="759459">
              <a:spcBef>
                <a:spcPts val="5400"/>
              </a:spcBef>
              <a:defRPr sz="7636" b="1"/>
            </a:pPr>
            <a:r>
              <a:rPr dirty="0"/>
              <a:t>We need to disconnect from such weight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LET US “RUN WITH ENDURANCE”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14300">
            <a:solidFill>
              <a:srgbClr val="00FDFF"/>
            </a:solidFill>
          </a:ln>
        </p:spPr>
        <p:txBody>
          <a:bodyPr/>
          <a:lstStyle/>
          <a:p>
            <a:pPr defTabSz="726440">
              <a:defRPr sz="9856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LET US “</a:t>
            </a:r>
            <a:r>
              <a:rPr u="sng"/>
              <a:t>RUN WITH ENDURANCE</a:t>
            </a:r>
            <a:r>
              <a:t>”</a:t>
            </a:r>
          </a:p>
        </p:txBody>
      </p:sp>
      <p:sp>
        <p:nvSpPr>
          <p:cNvPr id="134" name="“with endurance” (NKJV); “with perseverance” (NIV); “with patience” (ASV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indent="-406400" defTabSz="528319">
              <a:spcBef>
                <a:spcPts val="3700"/>
              </a:spcBef>
              <a:defRPr sz="5312" b="1"/>
            </a:pPr>
            <a:r>
              <a:rPr dirty="0"/>
              <a:t>“</a:t>
            </a:r>
            <a:r>
              <a:rPr i="1" dirty="0"/>
              <a:t>with endurance</a:t>
            </a:r>
            <a:r>
              <a:rPr dirty="0"/>
              <a:t>” (NKJV); “</a:t>
            </a:r>
            <a:r>
              <a:rPr i="1" dirty="0"/>
              <a:t>with perseverance</a:t>
            </a:r>
            <a:r>
              <a:rPr dirty="0"/>
              <a:t>” (NIV); “</a:t>
            </a:r>
            <a:r>
              <a:rPr i="1" dirty="0"/>
              <a:t>with patience</a:t>
            </a:r>
            <a:r>
              <a:rPr dirty="0"/>
              <a:t>” (ASV)</a:t>
            </a:r>
          </a:p>
          <a:p>
            <a:pPr marL="406400" indent="-406400" defTabSz="528319">
              <a:spcBef>
                <a:spcPts val="3700"/>
              </a:spcBef>
              <a:defRPr sz="5312" b="1"/>
            </a:pPr>
            <a:r>
              <a:rPr dirty="0"/>
              <a:t>The Greek word means all three</a:t>
            </a:r>
          </a:p>
          <a:p>
            <a:pPr marL="406400" indent="-406400" defTabSz="528319">
              <a:spcBef>
                <a:spcPts val="3700"/>
              </a:spcBef>
              <a:defRPr sz="5312" b="1"/>
            </a:pPr>
            <a:r>
              <a:rPr dirty="0"/>
              <a:t>The verb tense suggest</a:t>
            </a:r>
            <a:r>
              <a:rPr lang="en-US" dirty="0"/>
              <a:t>s</a:t>
            </a:r>
            <a:r>
              <a:rPr dirty="0"/>
              <a:t> we keep on running</a:t>
            </a:r>
          </a:p>
          <a:p>
            <a:pPr marL="406400" indent="-406400" defTabSz="528319">
              <a:spcBef>
                <a:spcPts val="3700"/>
              </a:spcBef>
              <a:defRPr sz="5312" b="1"/>
            </a:pPr>
            <a:r>
              <a:rPr dirty="0"/>
              <a:t>We are in a marathon not a sprint! </a:t>
            </a:r>
          </a:p>
          <a:p>
            <a:pPr marL="406400" indent="-406400" defTabSz="528319">
              <a:spcBef>
                <a:spcPts val="3700"/>
              </a:spcBef>
              <a:defRPr sz="5312" b="1"/>
            </a:pPr>
            <a:r>
              <a:rPr dirty="0"/>
              <a:t>We have come to</a:t>
            </a:r>
            <a:r>
              <a:rPr lang="en-US" dirty="0"/>
              <a:t>o</a:t>
            </a:r>
            <a:r>
              <a:rPr dirty="0"/>
              <a:t> far to quit or give up because of any present moment we face </a:t>
            </a:r>
          </a:p>
          <a:p>
            <a:pPr marL="406400" indent="-406400" defTabSz="528319">
              <a:spcBef>
                <a:spcPts val="3700"/>
              </a:spcBef>
              <a:defRPr sz="5312" b="1"/>
            </a:pPr>
            <a:r>
              <a:rPr dirty="0"/>
              <a:t>Does that take away all fear, worry, or concern? No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Like those before, we must us run the race set before u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114300">
            <a:solidFill>
              <a:srgbClr val="00FDFF"/>
            </a:solidFill>
          </a:ln>
        </p:spPr>
        <p:txBody>
          <a:bodyPr/>
          <a:lstStyle/>
          <a:p>
            <a:pPr marL="527050" indent="-527050" defTabSz="685165">
              <a:spcBef>
                <a:spcPts val="4800"/>
              </a:spcBef>
              <a:defRPr sz="6889" b="1"/>
            </a:pPr>
            <a:r>
              <a:t>Like those before, we must us run the race set before us </a:t>
            </a:r>
          </a:p>
          <a:p>
            <a:pPr marL="527050" indent="-527050" defTabSz="685165">
              <a:spcBef>
                <a:spcPts val="4800"/>
              </a:spcBef>
              <a:defRPr sz="6889" b="1"/>
            </a:pPr>
            <a:r>
              <a:t>The Greek word for “race” is where we get our English word for “agony”</a:t>
            </a:r>
          </a:p>
          <a:p>
            <a:pPr marL="527050" indent="-527050" defTabSz="685165">
              <a:spcBef>
                <a:spcPts val="4800"/>
              </a:spcBef>
              <a:defRPr sz="6889" b="1"/>
            </a:pPr>
            <a:r>
              <a:t>It refers to struggles, conflict, or fight</a:t>
            </a:r>
          </a:p>
          <a:p>
            <a:pPr marL="527050" indent="-527050" defTabSz="685165">
              <a:spcBef>
                <a:spcPts val="4800"/>
              </a:spcBef>
              <a:defRPr sz="6889" b="1"/>
            </a:pPr>
            <a:r>
              <a:t>We run what is set before us in our day and time</a:t>
            </a:r>
          </a:p>
          <a:p>
            <a:pPr marL="527050" indent="-527050" defTabSz="685165">
              <a:spcBef>
                <a:spcPts val="4800"/>
              </a:spcBef>
              <a:defRPr sz="6889" b="1"/>
            </a:pPr>
            <a:r>
              <a:t>This is what we are accountable to God for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LET US “NOT BECOME WEARY AND DISCOURAGED”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14300">
            <a:solidFill>
              <a:srgbClr val="00FDFF"/>
            </a:solidFill>
          </a:ln>
        </p:spPr>
        <p:txBody>
          <a:bodyPr/>
          <a:lstStyle/>
          <a:p>
            <a:pPr defTabSz="487044">
              <a:defRPr sz="6607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LET US “</a:t>
            </a:r>
            <a:r>
              <a:rPr u="sng"/>
              <a:t>NOT BECOME WEARY AND DISCOURAGED</a:t>
            </a:r>
            <a:r>
              <a:t>”</a:t>
            </a:r>
          </a:p>
        </p:txBody>
      </p:sp>
      <p:sp>
        <p:nvSpPr>
          <p:cNvPr id="139" name="There is no assurance from God or His Word that our race will end before we d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8000" indent="-508000" defTabSz="660400">
              <a:spcBef>
                <a:spcPts val="4700"/>
              </a:spcBef>
              <a:defRPr sz="6240" b="1"/>
            </a:pPr>
            <a:r>
              <a:rPr dirty="0"/>
              <a:t>There is no assurance from God or His Word that our race will end before we do</a:t>
            </a:r>
          </a:p>
          <a:p>
            <a:pPr marL="508000" indent="-508000" defTabSz="660400">
              <a:spcBef>
                <a:spcPts val="4700"/>
              </a:spcBef>
              <a:defRPr sz="6240" b="1"/>
            </a:pPr>
            <a:r>
              <a:rPr dirty="0"/>
              <a:t>We may struggle to the end (Many have and do)</a:t>
            </a:r>
          </a:p>
          <a:p>
            <a:pPr marL="508000" indent="-508000" defTabSz="660400">
              <a:spcBef>
                <a:spcPts val="4700"/>
              </a:spcBef>
              <a:defRPr sz="6240" b="1"/>
            </a:pPr>
            <a:r>
              <a:rPr dirty="0"/>
              <a:t>This is not to make you worry or become discouraged</a:t>
            </a:r>
          </a:p>
          <a:p>
            <a:pPr marL="508000" indent="-508000" defTabSz="660400">
              <a:spcBef>
                <a:spcPts val="4700"/>
              </a:spcBef>
              <a:defRPr sz="6240" b="1"/>
            </a:pPr>
            <a:r>
              <a:rPr dirty="0"/>
              <a:t>Look to Jesus</a:t>
            </a:r>
            <a:r>
              <a:rPr lang="en-US" dirty="0"/>
              <a:t>,</a:t>
            </a:r>
            <a:r>
              <a:rPr dirty="0"/>
              <a:t> not people or problems!</a:t>
            </a:r>
          </a:p>
          <a:p>
            <a:pPr marL="508000" indent="-508000" defTabSz="660400">
              <a:spcBef>
                <a:spcPts val="4700"/>
              </a:spcBef>
              <a:defRPr sz="6240" b="1"/>
            </a:pPr>
            <a:r>
              <a:rPr dirty="0"/>
              <a:t>He endured His end with joy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 Know Who Holds Tomorro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114300">
            <a:solidFill>
              <a:srgbClr val="00FDFF"/>
            </a:solidFill>
          </a:ln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I Know Who Holds Tomorrow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Custom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Helvetica Neue</vt:lpstr>
      <vt:lpstr>Helvetica Neue Light</vt:lpstr>
      <vt:lpstr>Helvetica Neue Medium</vt:lpstr>
      <vt:lpstr>Black</vt:lpstr>
      <vt:lpstr>PowerPoint Presentation</vt:lpstr>
      <vt:lpstr>PowerPoint Presentation</vt:lpstr>
      <vt:lpstr>Challenging Weeks</vt:lpstr>
      <vt:lpstr>LET US LAY ASIDE THE WEIGHT</vt:lpstr>
      <vt:lpstr>LET US “RUN WITH ENDURANCE”</vt:lpstr>
      <vt:lpstr>PowerPoint Presentation</vt:lpstr>
      <vt:lpstr>LET US “NOT BECOME WEARY AND DISCOURAGED”</vt:lpstr>
      <vt:lpstr>I Know Who Holds Tomorrow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Heights</dc:creator>
  <cp:lastModifiedBy>Stephen Bishop</cp:lastModifiedBy>
  <cp:revision>1</cp:revision>
  <dcterms:modified xsi:type="dcterms:W3CDTF">2020-03-22T17:36:00Z</dcterms:modified>
</cp:coreProperties>
</file>