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1736278" y="-17860"/>
            <a:ext cx="23275935" cy="155172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2137171" y="696515"/>
            <a:ext cx="17395034" cy="86379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6504062" y="-194764"/>
            <a:ext cx="18990885" cy="126605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4387453" y="6697265"/>
            <a:ext cx="7500938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9338964" y="2857500"/>
            <a:ext cx="14466095" cy="96440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354364" indent="-465364">
              <a:spcBef>
                <a:spcPts val="4500"/>
              </a:spcBef>
              <a:defRPr sz="3800"/>
            </a:lvl3pPr>
            <a:lvl4pPr marL="1798864" indent="-465364">
              <a:spcBef>
                <a:spcPts val="4500"/>
              </a:spcBef>
              <a:defRPr sz="3800"/>
            </a:lvl4pPr>
            <a:lvl5pPr marL="2243364" indent="-465364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2084843" y="6983015"/>
            <a:ext cx="8277822" cy="5518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2522398" y="898922"/>
            <a:ext cx="8268892" cy="55125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1733848" y="-178594"/>
            <a:ext cx="19020235" cy="126801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35814" y="1301948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08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052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497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941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386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830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75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7197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64263" marR="0" indent="-608263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defining Evangelism"/>
          <p:cNvSpPr txBox="1"/>
          <p:nvPr>
            <p:ph type="title"/>
          </p:nvPr>
        </p:nvSpPr>
        <p:spPr>
          <a:xfrm>
            <a:off x="4833937" y="726748"/>
            <a:ext cx="14716126" cy="2000251"/>
          </a:xfrm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/>
          <a:p>
            <a:pPr defTabSz="747593">
              <a:defRPr b="1" sz="10192">
                <a:latin typeface="Helvetica"/>
                <a:ea typeface="Helvetica"/>
                <a:cs typeface="Helvetica"/>
                <a:sym typeface="Helvetica"/>
              </a:defRPr>
            </a:pPr>
            <a:r>
              <a:rPr u="sng"/>
              <a:t>Redefining</a:t>
            </a:r>
            <a:r>
              <a:t> Evangelism</a:t>
            </a:r>
          </a:p>
        </p:txBody>
      </p:sp>
      <p:pic>
        <p:nvPicPr>
          <p:cNvPr id="12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10717" y="3613079"/>
            <a:ext cx="12362566" cy="8205654"/>
          </a:xfrm>
          <a:prstGeom prst="rect">
            <a:avLst/>
          </a:prstGeom>
          <a:ln w="139700">
            <a:solidFill>
              <a:srgbClr val="FFFFFF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he context of Colossians 4:4-5 is our behavior to those outside of Christ.…"/>
          <p:cNvSpPr txBox="1"/>
          <p:nvPr>
            <p:ph type="body" idx="1"/>
          </p:nvPr>
        </p:nvSpPr>
        <p:spPr>
          <a:xfrm>
            <a:off x="1061888" y="1785937"/>
            <a:ext cx="22708941" cy="10144126"/>
          </a:xfrm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/>
          <a:p>
            <a:pPr marL="676692" indent="-676692" defTabSz="731162">
              <a:spcBef>
                <a:spcPts val="5200"/>
              </a:spcBef>
              <a:buSzPct val="50000"/>
              <a:buBlip>
                <a:blip r:embed="rId2"/>
              </a:buBlip>
              <a:defRPr b="1" sz="5785">
                <a:latin typeface="Helvetica"/>
                <a:ea typeface="Helvetica"/>
                <a:cs typeface="Helvetica"/>
                <a:sym typeface="Helvetica"/>
              </a:defRPr>
            </a:pPr>
            <a:r>
              <a:t>The context of Colossians 4:4-5 is our behavior to those outside of Christ. </a:t>
            </a:r>
          </a:p>
          <a:p>
            <a:pPr marL="676692" indent="-676692" defTabSz="731162">
              <a:spcBef>
                <a:spcPts val="5200"/>
              </a:spcBef>
              <a:buSzPct val="50000"/>
              <a:buBlip>
                <a:blip r:embed="rId2"/>
              </a:buBlip>
              <a:defRPr b="1" sz="5785">
                <a:latin typeface="Helvetica"/>
                <a:ea typeface="Helvetica"/>
                <a:cs typeface="Helvetica"/>
                <a:sym typeface="Helvetica"/>
              </a:defRPr>
            </a:pPr>
            <a:r>
              <a:t>We are to “walk or live” in wisdom </a:t>
            </a:r>
          </a:p>
          <a:p>
            <a:pPr marL="676692" indent="-676692" defTabSz="731162">
              <a:spcBef>
                <a:spcPts val="5200"/>
              </a:spcBef>
              <a:buSzPct val="50000"/>
              <a:buBlip>
                <a:blip r:embed="rId2"/>
              </a:buBlip>
              <a:defRPr b="1" sz="5785">
                <a:latin typeface="Helvetica"/>
                <a:ea typeface="Helvetica"/>
                <a:cs typeface="Helvetica"/>
                <a:sym typeface="Helvetica"/>
              </a:defRPr>
            </a:pPr>
            <a:r>
              <a:t>When is to be done? Sunday only? Everyday!</a:t>
            </a:r>
          </a:p>
          <a:p>
            <a:pPr marL="676692" indent="-676692" defTabSz="731162">
              <a:spcBef>
                <a:spcPts val="5200"/>
              </a:spcBef>
              <a:buSzPct val="50000"/>
              <a:buBlip>
                <a:blip r:embed="rId2"/>
              </a:buBlip>
              <a:defRPr b="1" sz="5785">
                <a:latin typeface="Helvetica"/>
                <a:ea typeface="Helvetica"/>
                <a:cs typeface="Helvetica"/>
                <a:sym typeface="Helvetica"/>
              </a:defRPr>
            </a:pPr>
            <a:r>
              <a:t>Our words need to be seasoned with salt and our behavior consistent with our mouth. </a:t>
            </a:r>
          </a:p>
          <a:p>
            <a:pPr marL="676692" indent="-676692" defTabSz="731162">
              <a:spcBef>
                <a:spcPts val="5200"/>
              </a:spcBef>
              <a:buSzPct val="50000"/>
              <a:buBlip>
                <a:blip r:embed="rId2"/>
              </a:buBlip>
              <a:defRPr b="1" sz="5785">
                <a:latin typeface="Helvetica"/>
                <a:ea typeface="Helvetica"/>
                <a:cs typeface="Helvetica"/>
                <a:sym typeface="Helvetica"/>
              </a:defRPr>
            </a:pPr>
            <a:r>
              <a:t>We are ambassadors of Christ and we represent Him everywhere and everyday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ur everyday life is evangelism"/>
          <p:cNvSpPr txBox="1"/>
          <p:nvPr>
            <p:ph type="title"/>
          </p:nvPr>
        </p:nvSpPr>
        <p:spPr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Our everyday life is evangelism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E92CD49B-2687-4198-B852-86D840667788-L0-001.jpeg" descr="E92CD49B-2687-4198-B852-86D840667788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3486348" y="390462"/>
            <a:ext cx="17411402" cy="9623555"/>
          </a:xfrm>
          <a:prstGeom prst="rect">
            <a:avLst/>
          </a:prstGeom>
          <a:ln w="101600">
            <a:solidFill>
              <a:srgbClr val="FFFFFF"/>
            </a:solidFill>
          </a:ln>
        </p:spPr>
      </p:pic>
      <p:sp>
        <p:nvSpPr>
          <p:cNvPr id="123" name="Is this Evangelism?"/>
          <p:cNvSpPr txBox="1"/>
          <p:nvPr>
            <p:ph type="title"/>
          </p:nvPr>
        </p:nvSpPr>
        <p:spPr>
          <a:xfrm>
            <a:off x="4833937" y="10471546"/>
            <a:ext cx="14716126" cy="2000251"/>
          </a:xfrm>
          <a:prstGeom prst="rect">
            <a:avLst/>
          </a:prstGeom>
          <a:ln w="101600">
            <a:solidFill>
              <a:srgbClr val="945200"/>
            </a:solidFill>
          </a:ln>
        </p:spPr>
        <p:txBody>
          <a:bodyPr/>
          <a:lstStyle/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Is this </a:t>
            </a:r>
            <a:r>
              <a:rPr u="sng"/>
              <a:t>Evangelism</a:t>
            </a:r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 thought evangelism was just an event."/>
          <p:cNvSpPr txBox="1"/>
          <p:nvPr>
            <p:ph type="title"/>
          </p:nvPr>
        </p:nvSpPr>
        <p:spPr>
          <a:xfrm>
            <a:off x="4833937" y="3745940"/>
            <a:ext cx="14716126" cy="6784657"/>
          </a:xfrm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/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I thought evangelism was just an </a:t>
            </a:r>
            <a:r>
              <a:rPr u="sng"/>
              <a:t>event</a:t>
            </a:r>
            <a:r>
              <a:t>. </a:t>
            </a:r>
          </a:p>
        </p:txBody>
      </p:sp>
      <p:sp>
        <p:nvSpPr>
          <p:cNvPr id="126" name="Is evangelism defined to Gospel meeting, bible study, or an invitation to join us only?…"/>
          <p:cNvSpPr txBox="1"/>
          <p:nvPr/>
        </p:nvSpPr>
        <p:spPr>
          <a:xfrm>
            <a:off x="1961872" y="1129581"/>
            <a:ext cx="20460256" cy="12017376"/>
          </a:xfrm>
          <a:prstGeom prst="rect">
            <a:avLst/>
          </a:prstGeom>
          <a:ln w="215900">
            <a:solidFill>
              <a:srgbClr val="9452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marL="818815" indent="-818815">
              <a:buSzPct val="50000"/>
              <a:buBlip>
                <a:blip r:embed="rId2"/>
              </a:buBlip>
              <a:defRPr b="1" sz="8500">
                <a:latin typeface="Helvetica"/>
                <a:ea typeface="Helvetica"/>
                <a:cs typeface="Helvetica"/>
                <a:sym typeface="Helvetica"/>
              </a:defRPr>
            </a:pPr>
            <a:r>
              <a:t>Is evangelism defined to Gospel meeting, bible study, or an invitation to join us only?</a:t>
            </a:r>
          </a:p>
          <a:p>
            <a:pPr>
              <a:defRPr b="1" sz="8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1" sz="8500">
                <a:latin typeface="Helvetica"/>
                <a:ea typeface="Helvetica"/>
                <a:cs typeface="Helvetica"/>
                <a:sym typeface="Helvetica"/>
              </a:defRPr>
            </a:pPr>
            <a:r>
              <a:t>Is it possible that evangelism is done by what we do and say </a:t>
            </a:r>
            <a:r>
              <a:rPr u="sng"/>
              <a:t>everyday</a:t>
            </a:r>
            <a:r>
              <a:t>? </a:t>
            </a:r>
          </a:p>
          <a:p>
            <a:pPr>
              <a:defRPr b="1" sz="8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1" sz="8500">
                <a:latin typeface="Helvetica"/>
                <a:ea typeface="Helvetica"/>
                <a:cs typeface="Helvetica"/>
                <a:sym typeface="Helvetica"/>
              </a:defRPr>
            </a:pPr>
            <a:r>
              <a:t>Am I evangelizing when I let my light shine?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"/>
      <p:bldP build="whole" bldLvl="1" animBg="1" rev="0" advAuto="0" spid="12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ifferent evangelistic approaches"/>
          <p:cNvSpPr txBox="1"/>
          <p:nvPr>
            <p:ph type="title"/>
          </p:nvPr>
        </p:nvSpPr>
        <p:spPr>
          <a:xfrm>
            <a:off x="1980158" y="428624"/>
            <a:ext cx="21236286" cy="3036095"/>
          </a:xfrm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>
            <a:lvl1pPr defTabSz="747593">
              <a:defRPr b="1" sz="10192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Different evangelistic approaches </a:t>
            </a:r>
          </a:p>
        </p:txBody>
      </p:sp>
      <p:sp>
        <p:nvSpPr>
          <p:cNvPr id="129" name="One approach is to meet a stranger and talk about Christ (door to door, street preaching, an open invitation)…"/>
          <p:cNvSpPr txBox="1"/>
          <p:nvPr>
            <p:ph type="body" idx="1"/>
          </p:nvPr>
        </p:nvSpPr>
        <p:spPr>
          <a:xfrm>
            <a:off x="1872208" y="4000499"/>
            <a:ext cx="21452186" cy="8840392"/>
          </a:xfrm>
          <a:prstGeom prst="rect">
            <a:avLst/>
          </a:prstGeom>
        </p:spPr>
        <p:txBody>
          <a:bodyPr/>
          <a:lstStyle/>
          <a:p>
            <a:pPr marL="818815" indent="-818815">
              <a:buSzPct val="50000"/>
              <a:buBlip>
                <a:blip r:embed="rId2"/>
              </a:buBlip>
              <a:defRPr b="1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One approach is to meet a stranger and talk about Christ (door to door, street preaching, an open invitation) </a:t>
            </a:r>
          </a:p>
          <a:p>
            <a:pPr marL="818815" indent="-818815">
              <a:buSzPct val="50000"/>
              <a:buBlip>
                <a:blip r:embed="rId2"/>
              </a:buBlip>
              <a:defRPr b="1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Another approach is lifestyle evangelism where we focus on building up a relationship and  sharing Jesus  (open heart to open mind)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&quot;Go therefore and make disciples of all nations, baptizing then in the name of the Father and of the Son and of the Holy Spirit” (Matthew 28:19)"/>
          <p:cNvSpPr txBox="1"/>
          <p:nvPr>
            <p:ph type="title"/>
          </p:nvPr>
        </p:nvSpPr>
        <p:spPr>
          <a:xfrm>
            <a:off x="2841593" y="1872676"/>
            <a:ext cx="19492951" cy="9970648"/>
          </a:xfrm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/>
          <a:p>
            <a:pPr defTabSz="772239">
              <a:defRPr b="1" sz="10528">
                <a:latin typeface="Helvetica"/>
                <a:ea typeface="Helvetica"/>
                <a:cs typeface="Helvetica"/>
                <a:sym typeface="Helvetica"/>
              </a:defRPr>
            </a:pPr>
            <a:r>
              <a:t>"</a:t>
            </a:r>
            <a:r>
              <a:rPr i="1"/>
              <a:t>Go therefore and</a:t>
            </a:r>
            <a:r>
              <a:t> </a:t>
            </a:r>
            <a:r>
              <a:rPr>
                <a:solidFill>
                  <a:srgbClr val="945200"/>
                </a:solidFill>
              </a:rPr>
              <a:t>make disciples</a:t>
            </a:r>
            <a:r>
              <a:t> </a:t>
            </a:r>
            <a:r>
              <a:rPr i="1"/>
              <a:t>of all nations, baptizing then in the name of the Father and of the Son and of the Holy Spirit</a:t>
            </a:r>
            <a:r>
              <a:t>” (Matthew 28:19)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Evangelism is more of a process than an event"/>
          <p:cNvSpPr txBox="1"/>
          <p:nvPr>
            <p:ph type="title"/>
          </p:nvPr>
        </p:nvSpPr>
        <p:spPr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>
            <a:lvl1pPr defTabSz="722947">
              <a:defRPr b="1" sz="9856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Evangelism is more of a process than an event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Determining Evangelism"/>
          <p:cNvSpPr txBox="1"/>
          <p:nvPr>
            <p:ph type="title"/>
          </p:nvPr>
        </p:nvSpPr>
        <p:spPr>
          <a:xfrm>
            <a:off x="4387453" y="404812"/>
            <a:ext cx="15609094" cy="3036095"/>
          </a:xfrm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/>
          <a:p>
            <a:pPr defTabSz="747593">
              <a:defRPr b="1" sz="10192">
                <a:latin typeface="Helvetica"/>
                <a:ea typeface="Helvetica"/>
                <a:cs typeface="Helvetica"/>
                <a:sym typeface="Helvetica"/>
              </a:defRPr>
            </a:pPr>
            <a:r>
              <a:rPr u="sng"/>
              <a:t>Determining</a:t>
            </a:r>
            <a:r>
              <a:t> Evangelism </a:t>
            </a:r>
          </a:p>
        </p:txBody>
      </p:sp>
      <p:sp>
        <p:nvSpPr>
          <p:cNvPr id="136" name="Some of us came down an aisle and became a Christian through confession, repentance, and baptism…"/>
          <p:cNvSpPr txBox="1"/>
          <p:nvPr>
            <p:ph type="body" idx="1"/>
          </p:nvPr>
        </p:nvSpPr>
        <p:spPr>
          <a:xfrm>
            <a:off x="1758776" y="4143374"/>
            <a:ext cx="21196381" cy="8840392"/>
          </a:xfrm>
          <a:prstGeom prst="rect">
            <a:avLst/>
          </a:prstGeom>
        </p:spPr>
        <p:txBody>
          <a:bodyPr/>
          <a:lstStyle/>
          <a:p>
            <a:pPr marL="711667" indent="-711667" defTabSz="640794">
              <a:spcBef>
                <a:spcPts val="4600"/>
              </a:spcBef>
              <a:buSzPct val="50000"/>
              <a:buBlip>
                <a:blip r:embed="rId2"/>
              </a:buBlip>
              <a:defRPr b="1" sz="6083">
                <a:latin typeface="Helvetica"/>
                <a:ea typeface="Helvetica"/>
                <a:cs typeface="Helvetica"/>
                <a:sym typeface="Helvetica"/>
              </a:defRPr>
            </a:pPr>
            <a:r>
              <a:t>Some of us came down an aisle and became a Christian through confession, repentance, and baptism</a:t>
            </a:r>
          </a:p>
          <a:p>
            <a:pPr marL="711667" indent="-711667" defTabSz="640794">
              <a:spcBef>
                <a:spcPts val="4600"/>
              </a:spcBef>
              <a:buSzPct val="50000"/>
              <a:buBlip>
                <a:blip r:embed="rId2"/>
              </a:buBlip>
              <a:defRPr b="1" sz="6083">
                <a:latin typeface="Helvetica"/>
                <a:ea typeface="Helvetica"/>
                <a:cs typeface="Helvetica"/>
                <a:sym typeface="Helvetica"/>
              </a:defRPr>
            </a:pPr>
            <a:r>
              <a:t>I placed tremendous pressure on myself when there was no outward response</a:t>
            </a:r>
          </a:p>
          <a:p>
            <a:pPr marL="711667" indent="-711667" defTabSz="640794">
              <a:spcBef>
                <a:spcPts val="4600"/>
              </a:spcBef>
              <a:buSzPct val="50000"/>
              <a:buBlip>
                <a:blip r:embed="rId2"/>
              </a:buBlip>
              <a:defRPr b="1" sz="6083">
                <a:latin typeface="Helvetica"/>
                <a:ea typeface="Helvetica"/>
                <a:cs typeface="Helvetica"/>
                <a:sym typeface="Helvetica"/>
              </a:defRPr>
            </a:pPr>
            <a:r>
              <a:t>However, the increase is with God (I Corinthians 3:6)</a:t>
            </a:r>
          </a:p>
          <a:p>
            <a:pPr marL="711667" indent="-711667" defTabSz="640794">
              <a:spcBef>
                <a:spcPts val="4600"/>
              </a:spcBef>
              <a:buSzPct val="50000"/>
              <a:buBlip>
                <a:blip r:embed="rId2"/>
              </a:buBlip>
              <a:defRPr b="1" sz="6083">
                <a:latin typeface="Helvetica"/>
                <a:ea typeface="Helvetica"/>
                <a:cs typeface="Helvetica"/>
                <a:sym typeface="Helvetica"/>
              </a:defRPr>
            </a:pPr>
            <a:r>
              <a:t>Evangelism is bigger than an event, sermon, or a response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Evangelism is Peter preaching on Pentecost…"/>
          <p:cNvSpPr txBox="1"/>
          <p:nvPr>
            <p:ph type="body" idx="1"/>
          </p:nvPr>
        </p:nvSpPr>
        <p:spPr>
          <a:xfrm>
            <a:off x="1675246" y="1785937"/>
            <a:ext cx="21344745" cy="10144126"/>
          </a:xfrm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/>
          <a:p>
            <a:pPr marL="818815" indent="-818815">
              <a:buSzPct val="50000"/>
              <a:buBlip>
                <a:blip r:embed="rId2"/>
              </a:buBlip>
              <a:defRPr b="1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Evangelism is Peter preaching on Pentecost </a:t>
            </a:r>
          </a:p>
          <a:p>
            <a:pPr marL="818815" indent="-818815">
              <a:buSzPct val="50000"/>
              <a:buBlip>
                <a:blip r:embed="rId2"/>
              </a:buBlip>
              <a:defRPr b="1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Evangelism is Dorcas who was full of good works and charitable deeds</a:t>
            </a:r>
          </a:p>
          <a:p>
            <a:pPr marL="818815" indent="-818815">
              <a:buSzPct val="50000"/>
              <a:buBlip>
                <a:blip r:embed="rId2"/>
              </a:buBlip>
              <a:defRPr b="1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Evangelism is a married couple teaching someone privately</a:t>
            </a:r>
          </a:p>
          <a:p>
            <a:pPr marL="818815" indent="-818815">
              <a:buSzPct val="50000"/>
              <a:buBlip>
                <a:blip r:embed="rId2"/>
              </a:buBlip>
              <a:defRPr b="1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Evangelism is a wife who wins her husband by conduct only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efining Evangelism"/>
          <p:cNvSpPr txBox="1"/>
          <p:nvPr>
            <p:ph type="title"/>
          </p:nvPr>
        </p:nvSpPr>
        <p:spPr>
          <a:prstGeom prst="rect">
            <a:avLst/>
          </a:prstGeom>
          <a:ln w="215900">
            <a:solidFill>
              <a:srgbClr val="945200"/>
            </a:solidFill>
          </a:ln>
        </p:spPr>
        <p:txBody>
          <a:bodyPr/>
          <a:lstStyle/>
          <a:p>
            <a:pPr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u="sng"/>
              <a:t>Defining</a:t>
            </a:r>
            <a:r>
              <a:t> Evangelism </a:t>
            </a:r>
          </a:p>
        </p:txBody>
      </p:sp>
      <p:sp>
        <p:nvSpPr>
          <p:cNvPr id="141" name="What is evangelism?…"/>
          <p:cNvSpPr txBox="1"/>
          <p:nvPr>
            <p:ph type="body" idx="1"/>
          </p:nvPr>
        </p:nvSpPr>
        <p:spPr>
          <a:xfrm>
            <a:off x="619729" y="4071937"/>
            <a:ext cx="23144542" cy="8840392"/>
          </a:xfrm>
          <a:prstGeom prst="rect">
            <a:avLst/>
          </a:prstGeom>
        </p:spPr>
        <p:txBody>
          <a:bodyPr/>
          <a:lstStyle/>
          <a:p>
            <a:pPr marL="573171" indent="-573171" defTabSz="575071">
              <a:spcBef>
                <a:spcPts val="4100"/>
              </a:spcBef>
              <a:buSzPct val="50000"/>
              <a:buBlip>
                <a:blip r:embed="rId2"/>
              </a:buBlip>
              <a:defRPr b="1" sz="4900">
                <a:latin typeface="Helvetica"/>
                <a:ea typeface="Helvetica"/>
                <a:cs typeface="Helvetica"/>
                <a:sym typeface="Helvetica"/>
              </a:defRPr>
            </a:pPr>
            <a:r>
              <a:t>What is evangelism?</a:t>
            </a:r>
          </a:p>
          <a:p>
            <a:pPr marL="573171" indent="-573171" defTabSz="575071">
              <a:spcBef>
                <a:spcPts val="4100"/>
              </a:spcBef>
              <a:buSzPct val="50000"/>
              <a:buBlip>
                <a:blip r:embed="rId2"/>
              </a:buBlip>
              <a:defRPr b="1" sz="4900">
                <a:latin typeface="Helvetica"/>
                <a:ea typeface="Helvetica"/>
                <a:cs typeface="Helvetica"/>
                <a:sym typeface="Helvetica"/>
              </a:defRPr>
            </a:pPr>
            <a:r>
              <a:t>Dictionary definition to “spread the Christian gospel by public preaching or personal witnessing”</a:t>
            </a:r>
          </a:p>
          <a:p>
            <a:pPr marL="573171" indent="-573171" defTabSz="575071">
              <a:spcBef>
                <a:spcPts val="4100"/>
              </a:spcBef>
              <a:buSzPct val="50000"/>
              <a:buBlip>
                <a:blip r:embed="rId2"/>
              </a:buBlip>
              <a:defRPr b="1" sz="4900">
                <a:latin typeface="Helvetica"/>
                <a:ea typeface="Helvetica"/>
                <a:cs typeface="Helvetica"/>
                <a:sym typeface="Helvetica"/>
              </a:defRPr>
            </a:pPr>
            <a:r>
              <a:t>Jesus said, “</a:t>
            </a:r>
            <a:r>
              <a:rPr i="1"/>
              <a:t>Go therefore and make disciples</a:t>
            </a:r>
            <a:r>
              <a:t>” (Matthew 28:19)</a:t>
            </a:r>
          </a:p>
          <a:p>
            <a:pPr marL="573171" indent="-573171" defTabSz="575071">
              <a:spcBef>
                <a:spcPts val="4100"/>
              </a:spcBef>
              <a:buSzPct val="50000"/>
              <a:buBlip>
                <a:blip r:embed="rId2"/>
              </a:buBlip>
              <a:defRPr b="1" sz="4900">
                <a:latin typeface="Helvetica"/>
                <a:ea typeface="Helvetica"/>
                <a:cs typeface="Helvetica"/>
                <a:sym typeface="Helvetica"/>
              </a:defRPr>
            </a:pPr>
            <a:r>
              <a:t>We can fulfill this in our every day helping others take a closer step to Jesus Christ</a:t>
            </a:r>
          </a:p>
          <a:p>
            <a:pPr marL="573171" indent="-573171" defTabSz="575071">
              <a:spcBef>
                <a:spcPts val="4100"/>
              </a:spcBef>
              <a:buSzPct val="50000"/>
              <a:buBlip>
                <a:blip r:embed="rId2"/>
              </a:buBlip>
              <a:defRPr b="1" sz="4900">
                <a:latin typeface="Helvetica"/>
                <a:ea typeface="Helvetica"/>
                <a:cs typeface="Helvetica"/>
                <a:sym typeface="Helvetica"/>
              </a:defRPr>
            </a:pPr>
            <a:r>
              <a:t>Go and make disciples doesn't require an immediate response</a:t>
            </a:r>
          </a:p>
          <a:p>
            <a:pPr marL="573171" indent="-573171" defTabSz="575071">
              <a:spcBef>
                <a:spcPts val="4100"/>
              </a:spcBef>
              <a:buSzPct val="50000"/>
              <a:buBlip>
                <a:blip r:embed="rId2"/>
              </a:buBlip>
              <a:defRPr b="1" sz="4900">
                <a:latin typeface="Helvetica"/>
                <a:ea typeface="Helvetica"/>
                <a:cs typeface="Helvetica"/>
                <a:sym typeface="Helvetica"/>
              </a:defRPr>
            </a:pPr>
            <a:r>
              <a:t>I believe it is more of a process of who we are and what we do day after 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