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-1291579"/>
            <a:ext cx="29260800" cy="19507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921000" y="330200"/>
            <a:ext cx="18542000" cy="9207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8016875" y="-63500"/>
            <a:ext cx="19831050" cy="13220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972675" y="2125132"/>
            <a:ext cx="16402050" cy="10934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290800" y="6870700"/>
            <a:ext cx="8343900" cy="5562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316200" y="952500"/>
            <a:ext cx="8305800" cy="5537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9900" y="-258233"/>
            <a:ext cx="20065999" cy="1337733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0B0E6E07-06FA-4272-9082-7861FEA9DDE4-L0-001.jpeg" descr="0B0E6E07-06FA-4272-9082-7861FEA9DDE4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1743" t="1236" b="61523"/>
          <a:stretch>
            <a:fillRect/>
          </a:stretch>
        </p:blipFill>
        <p:spPr>
          <a:xfrm>
            <a:off x="3058576" y="3188781"/>
            <a:ext cx="18259096" cy="8953231"/>
          </a:xfrm>
          <a:prstGeom prst="rect">
            <a:avLst/>
          </a:prstGeom>
          <a:ln w="152400">
            <a:solidFill>
              <a:srgbClr val="FF4015"/>
            </a:solidFill>
          </a:ln>
        </p:spPr>
      </p:pic>
      <p:sp>
        <p:nvSpPr>
          <p:cNvPr id="120" name="Christ in Carols"/>
          <p:cNvSpPr txBox="1">
            <a:spLocks noGrp="1"/>
          </p:cNvSpPr>
          <p:nvPr>
            <p:ph type="title"/>
          </p:nvPr>
        </p:nvSpPr>
        <p:spPr>
          <a:xfrm>
            <a:off x="635000" y="887105"/>
            <a:ext cx="23114001" cy="20066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401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Christ in Carols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3943C622-E699-4DD8-BB15-34F48C0F0B83-L0-001.jpeg" descr="3943C622-E699-4DD8-BB15-34F48C0F0B83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t="14574" b="14574"/>
          <a:stretch>
            <a:fillRect/>
          </a:stretch>
        </p:blipFill>
        <p:spPr>
          <a:xfrm>
            <a:off x="13169900" y="3149600"/>
            <a:ext cx="9525000" cy="9296400"/>
          </a:xfrm>
          <a:prstGeom prst="rect">
            <a:avLst/>
          </a:prstGeom>
          <a:ln w="190500">
            <a:solidFill>
              <a:srgbClr val="E22400"/>
            </a:solidFill>
          </a:ln>
        </p:spPr>
      </p:pic>
      <p:sp>
        <p:nvSpPr>
          <p:cNvPr id="123" name="Christmas Tradi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E224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Christmas Traditions </a:t>
            </a:r>
          </a:p>
        </p:txBody>
      </p:sp>
      <p:sp>
        <p:nvSpPr>
          <p:cNvPr id="124" name="We would go out to eat and to a movie on Christmas Eve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874712" indent="-874712" defTabSz="718184">
              <a:spcBef>
                <a:spcPts val="3900"/>
              </a:spcBef>
              <a:buSzPct val="50000"/>
              <a:buBlip>
                <a:blip r:embed="rId3"/>
              </a:buBlip>
              <a:defRPr sz="6612" b="1"/>
            </a:pPr>
            <a:r>
              <a:t>We would go out to eat and to a movie on Christmas Eve</a:t>
            </a:r>
          </a:p>
          <a:p>
            <a:pPr marL="874712" indent="-874712" defTabSz="718184">
              <a:spcBef>
                <a:spcPts val="3900"/>
              </a:spcBef>
              <a:buSzPct val="50000"/>
              <a:buBlip>
                <a:blip r:embed="rId3"/>
              </a:buBlip>
              <a:defRPr sz="6612" b="1"/>
            </a:pPr>
            <a:r>
              <a:t>We opened one gift</a:t>
            </a:r>
          </a:p>
          <a:p>
            <a:pPr marL="874712" indent="-874712" defTabSz="718184">
              <a:spcBef>
                <a:spcPts val="3900"/>
              </a:spcBef>
              <a:buSzPct val="50000"/>
              <a:buBlip>
                <a:blip r:embed="rId3"/>
              </a:buBlip>
              <a:defRPr sz="6612" b="1"/>
            </a:pPr>
            <a:r>
              <a:t>We would end our day watching “How the Grinch Stole Christmas”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hristmas only recently became the holiday that it is today…"/>
          <p:cNvSpPr txBox="1">
            <a:spLocks noGrp="1"/>
          </p:cNvSpPr>
          <p:nvPr>
            <p:ph type="body" idx="1"/>
          </p:nvPr>
        </p:nvSpPr>
        <p:spPr>
          <a:xfrm>
            <a:off x="814992" y="765652"/>
            <a:ext cx="22754016" cy="12184696"/>
          </a:xfrm>
          <a:prstGeom prst="rect">
            <a:avLst/>
          </a:prstGeom>
          <a:ln w="241300">
            <a:solidFill>
              <a:srgbClr val="FFFFFF"/>
            </a:solidFill>
          </a:ln>
        </p:spPr>
        <p:txBody>
          <a:bodyPr/>
          <a:lstStyle/>
          <a:p>
            <a:pPr marL="834098" indent="-834098" defTabSz="800735">
              <a:spcBef>
                <a:spcPts val="5700"/>
              </a:spcBef>
              <a:buSzPct val="50000"/>
              <a:buBlip>
                <a:blip r:embed="rId2"/>
              </a:buBlip>
              <a:defRPr sz="6305" b="1">
                <a:solidFill>
                  <a:srgbClr val="E22400"/>
                </a:solidFill>
              </a:defRPr>
            </a:pPr>
            <a:r>
              <a:t>Christmas only recently became the holiday that it is today</a:t>
            </a:r>
          </a:p>
          <a:p>
            <a:pPr marL="834098" indent="-834098" defTabSz="800735">
              <a:spcBef>
                <a:spcPts val="5700"/>
              </a:spcBef>
              <a:buSzPct val="50000"/>
              <a:buBlip>
                <a:blip r:embed="rId2"/>
              </a:buBlip>
              <a:defRPr sz="6305" b="1">
                <a:solidFill>
                  <a:srgbClr val="E22400"/>
                </a:solidFill>
              </a:defRPr>
            </a:pPr>
            <a:r>
              <a:t>Almost 1500 years the practice of Christmas was not celebrated</a:t>
            </a:r>
          </a:p>
          <a:p>
            <a:pPr marL="834098" indent="-834098" defTabSz="800735">
              <a:spcBef>
                <a:spcPts val="5700"/>
              </a:spcBef>
              <a:buSzPct val="50000"/>
              <a:buBlip>
                <a:blip r:embed="rId2"/>
              </a:buBlip>
              <a:defRPr sz="6305" b="1">
                <a:solidFill>
                  <a:srgbClr val="E22400"/>
                </a:solidFill>
              </a:defRPr>
            </a:pPr>
            <a:r>
              <a:t>Missionaries and monks were the voices of Christmas</a:t>
            </a:r>
          </a:p>
          <a:p>
            <a:pPr marL="834098" indent="-834098" defTabSz="800735">
              <a:spcBef>
                <a:spcPts val="5700"/>
              </a:spcBef>
              <a:buSzPct val="50000"/>
              <a:buBlip>
                <a:blip r:embed="rId2"/>
              </a:buBlip>
              <a:defRPr sz="6305" b="1">
                <a:solidFill>
                  <a:srgbClr val="E22400"/>
                </a:solidFill>
              </a:defRPr>
            </a:pPr>
            <a:r>
              <a:t>Their voices were often the only ones to tell the story of Christ</a:t>
            </a:r>
          </a:p>
          <a:p>
            <a:pPr marL="834098" indent="-834098" defTabSz="800735">
              <a:spcBef>
                <a:spcPts val="5700"/>
              </a:spcBef>
              <a:buSzPct val="50000"/>
              <a:buBlip>
                <a:blip r:embed="rId2"/>
              </a:buBlip>
              <a:defRPr sz="6305" b="1">
                <a:solidFill>
                  <a:srgbClr val="E22400"/>
                </a:solidFill>
              </a:defRPr>
            </a:pPr>
            <a:r>
              <a:t>During this time, some of the most beloved carols were born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0B0E6E07-06FA-4272-9082-7861FEA9DDE4-L0-001.jpeg" descr="0B0E6E07-06FA-4272-9082-7861FEA9DDE4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b="24879"/>
          <a:stretch>
            <a:fillRect/>
          </a:stretch>
        </p:blipFill>
        <p:spPr>
          <a:xfrm>
            <a:off x="13169900" y="3188745"/>
            <a:ext cx="9525000" cy="9257255"/>
          </a:xfrm>
          <a:prstGeom prst="rect">
            <a:avLst/>
          </a:prstGeom>
        </p:spPr>
      </p:pic>
      <p:sp>
        <p:nvSpPr>
          <p:cNvPr id="129" name="“Angels We Have Heard on High”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67715">
              <a:defRPr sz="10416" b="1">
                <a:solidFill>
                  <a:srgbClr val="E224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“Angels We Have Heard on High”</a:t>
            </a:r>
          </a:p>
        </p:txBody>
      </p:sp>
      <p:sp>
        <p:nvSpPr>
          <p:cNvPr id="130" name="This old carol captures the events in Luke 2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  <a:ln w="215900">
            <a:solidFill>
              <a:srgbClr val="E22400"/>
            </a:solidFill>
          </a:ln>
        </p:spPr>
        <p:txBody>
          <a:bodyPr/>
          <a:lstStyle/>
          <a:p>
            <a:pPr marL="746389" indent="-746389" defTabSz="751205">
              <a:spcBef>
                <a:spcPts val="4000"/>
              </a:spcBef>
              <a:buSzPct val="50000"/>
              <a:buBlip>
                <a:blip r:embed="rId3"/>
              </a:buBlip>
              <a:defRPr sz="5642" b="1"/>
            </a:pPr>
            <a:r>
              <a:t>This old carol captures the events in Luke 2</a:t>
            </a:r>
          </a:p>
          <a:p>
            <a:pPr marL="746389" indent="-746389" defTabSz="751205">
              <a:spcBef>
                <a:spcPts val="4000"/>
              </a:spcBef>
              <a:buSzPct val="50000"/>
              <a:buBlip>
                <a:blip r:embed="rId3"/>
              </a:buBlip>
              <a:defRPr sz="5642" b="1"/>
            </a:pPr>
            <a:r>
              <a:t>Music was a part of the Lord’s entrance into the world </a:t>
            </a:r>
          </a:p>
          <a:p>
            <a:pPr marL="746389" indent="-746389" defTabSz="751205">
              <a:spcBef>
                <a:spcPts val="4000"/>
              </a:spcBef>
              <a:buSzPct val="50000"/>
              <a:buBlip>
                <a:blip r:embed="rId3"/>
              </a:buBlip>
              <a:defRPr sz="5642" b="1"/>
            </a:pPr>
            <a:r>
              <a:t>Song of Mary; wisen men worshipped; heavenly host praised God in the presence of shepherds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11061EAA-ED2B-462D-A07A-ABE749759763-L0-001.jpeg" descr="11061EAA-ED2B-462D-A07A-ABE749759763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12858" r="12858"/>
          <a:stretch>
            <a:fillRect/>
          </a:stretch>
        </p:blipFill>
        <p:spPr>
          <a:xfrm>
            <a:off x="1698391" y="3379605"/>
            <a:ext cx="9525001" cy="9296401"/>
          </a:xfrm>
          <a:prstGeom prst="rect">
            <a:avLst/>
          </a:prstGeom>
        </p:spPr>
      </p:pic>
      <p:sp>
        <p:nvSpPr>
          <p:cNvPr id="133" name="The Sto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65100">
            <a:solidFill>
              <a:srgbClr val="FFFFFF"/>
            </a:solidFill>
          </a:ln>
        </p:spPr>
        <p:txBody>
          <a:bodyPr/>
          <a:lstStyle/>
          <a:p>
            <a:pPr>
              <a:defRPr b="1">
                <a:solidFill>
                  <a:srgbClr val="E224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</a:t>
            </a:r>
            <a:r>
              <a:rPr u="sng"/>
              <a:t>Story</a:t>
            </a:r>
          </a:p>
        </p:txBody>
      </p:sp>
      <p:sp>
        <p:nvSpPr>
          <p:cNvPr id="134" name="This carol’s origin is unknown…"/>
          <p:cNvSpPr txBox="1">
            <a:spLocks noGrp="1"/>
          </p:cNvSpPr>
          <p:nvPr>
            <p:ph type="body" sz="half" idx="1"/>
          </p:nvPr>
        </p:nvSpPr>
        <p:spPr>
          <a:xfrm>
            <a:off x="11907543" y="2867613"/>
            <a:ext cx="11253747" cy="10233223"/>
          </a:xfrm>
          <a:prstGeom prst="rect">
            <a:avLst/>
          </a:prstGeom>
        </p:spPr>
        <p:txBody>
          <a:bodyPr/>
          <a:lstStyle/>
          <a:p>
            <a:pPr marL="730911" indent="-730911" defTabSz="701675">
              <a:spcBef>
                <a:spcPts val="3800"/>
              </a:spcBef>
              <a:buSzPct val="50000"/>
              <a:buBlip>
                <a:blip r:embed="rId3"/>
              </a:buBlip>
              <a:defRPr sz="5525" b="1">
                <a:solidFill>
                  <a:srgbClr val="FF4015"/>
                </a:solidFill>
              </a:defRPr>
            </a:pPr>
            <a:r>
              <a:t>This carol’s origin is unknown</a:t>
            </a:r>
          </a:p>
          <a:p>
            <a:pPr marL="730911" indent="-730911" defTabSz="701675">
              <a:spcBef>
                <a:spcPts val="3800"/>
              </a:spcBef>
              <a:buSzPct val="50000"/>
              <a:buBlip>
                <a:blip r:embed="rId3"/>
              </a:buBlip>
              <a:defRPr sz="5525" b="1">
                <a:solidFill>
                  <a:srgbClr val="FF4015"/>
                </a:solidFill>
              </a:defRPr>
            </a:pPr>
            <a:r>
              <a:t>The first known time this carol was sung was in the 19th century in France</a:t>
            </a:r>
          </a:p>
          <a:p>
            <a:pPr marL="730911" indent="-730911" defTabSz="701675">
              <a:spcBef>
                <a:spcPts val="3800"/>
              </a:spcBef>
              <a:buSzPct val="50000"/>
              <a:buBlip>
                <a:blip r:embed="rId3"/>
              </a:buBlip>
              <a:defRPr sz="5525" b="1">
                <a:solidFill>
                  <a:srgbClr val="FF4015"/>
                </a:solidFill>
              </a:defRPr>
            </a:pPr>
            <a:r>
              <a:t>The first published version of the song was in French in 1855</a:t>
            </a:r>
          </a:p>
          <a:p>
            <a:pPr marL="730911" indent="-730911" defTabSz="701675">
              <a:spcBef>
                <a:spcPts val="3800"/>
              </a:spcBef>
              <a:buSzPct val="50000"/>
              <a:buBlip>
                <a:blip r:embed="rId3"/>
              </a:buBlip>
              <a:defRPr sz="5525" b="1">
                <a:solidFill>
                  <a:srgbClr val="FF4015"/>
                </a:solidFill>
              </a:defRPr>
            </a:pPr>
            <a:r>
              <a:t>“Gloria in excels is Deo” means “Glory to God in the Highest”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38CF556D-C27A-43A0-A192-A9F5C4AAF3BA-L0-001.jpeg" descr="38CF556D-C27A-43A0-A192-A9F5C4AAF3BA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2488267" y="3714809"/>
            <a:ext cx="10888251" cy="8166189"/>
          </a:xfrm>
          <a:prstGeom prst="rect">
            <a:avLst/>
          </a:prstGeom>
        </p:spPr>
      </p:pic>
      <p:sp>
        <p:nvSpPr>
          <p:cNvPr id="137" name="The So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77800">
            <a:solidFill>
              <a:srgbClr val="FFFFFF"/>
            </a:solidFill>
          </a:ln>
        </p:spPr>
        <p:txBody>
          <a:bodyPr/>
          <a:lstStyle/>
          <a:p>
            <a:pPr>
              <a:defRPr b="1">
                <a:solidFill>
                  <a:srgbClr val="E224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</a:t>
            </a:r>
            <a:r>
              <a:rPr u="sng"/>
              <a:t>Song</a:t>
            </a:r>
          </a:p>
        </p:txBody>
      </p:sp>
      <p:sp>
        <p:nvSpPr>
          <p:cNvPr id="138" name="The carol’s verses looks at the angel’s visit with the shepherds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005416" indent="-1005416">
              <a:buSzPct val="50000"/>
              <a:buBlip>
                <a:blip r:embed="rId3"/>
              </a:buBlip>
              <a:defRPr sz="7600" b="1">
                <a:solidFill>
                  <a:srgbClr val="FF4015"/>
                </a:solidFill>
              </a:defRPr>
            </a:pPr>
            <a:r>
              <a:t>The carol’s verses looks at the angel’s visit with the shepherds</a:t>
            </a:r>
          </a:p>
          <a:p>
            <a:pPr marL="1005416" indent="-1005416">
              <a:buSzPct val="50000"/>
              <a:buBlip>
                <a:blip r:embed="rId3"/>
              </a:buBlip>
              <a:defRPr sz="7600" b="1">
                <a:solidFill>
                  <a:srgbClr val="FF4015"/>
                </a:solidFill>
              </a:defRPr>
            </a:pPr>
            <a:r>
              <a:t>Why did angels appear to humble shepherds?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We shouldn’t be surprised of the angels visit with the shepherds…"/>
          <p:cNvSpPr txBox="1">
            <a:spLocks noGrp="1"/>
          </p:cNvSpPr>
          <p:nvPr>
            <p:ph type="body" idx="1"/>
          </p:nvPr>
        </p:nvSpPr>
        <p:spPr>
          <a:xfrm>
            <a:off x="440108" y="1173892"/>
            <a:ext cx="23503784" cy="11368216"/>
          </a:xfrm>
          <a:prstGeom prst="rect">
            <a:avLst/>
          </a:prstGeom>
          <a:ln w="215900">
            <a:solidFill>
              <a:srgbClr val="FFFFFF"/>
            </a:solidFill>
          </a:ln>
        </p:spPr>
        <p:txBody>
          <a:bodyPr/>
          <a:lstStyle/>
          <a:p>
            <a:pPr marL="883046" indent="-883046" defTabSz="734694">
              <a:spcBef>
                <a:spcPts val="5200"/>
              </a:spcBef>
              <a:buSzPct val="50000"/>
              <a:buBlip>
                <a:blip r:embed="rId2"/>
              </a:buBlip>
              <a:defRPr sz="6675" b="1">
                <a:solidFill>
                  <a:srgbClr val="FF4015"/>
                </a:solidFill>
              </a:defRPr>
            </a:pPr>
            <a:r>
              <a:t>We shouldn’t be surprised of the angels visit with the shepherds</a:t>
            </a:r>
          </a:p>
          <a:p>
            <a:pPr marL="883046" indent="-883046" defTabSz="734694">
              <a:spcBef>
                <a:spcPts val="5200"/>
              </a:spcBef>
              <a:buSzPct val="50000"/>
              <a:buBlip>
                <a:blip r:embed="rId2"/>
              </a:buBlip>
              <a:defRPr sz="6675" b="1">
                <a:solidFill>
                  <a:srgbClr val="FF4015"/>
                </a:solidFill>
              </a:defRPr>
            </a:pPr>
            <a:r>
              <a:t>Bible clearly teaches that angels are ministering servants of God (Hebrews 1:14)</a:t>
            </a:r>
          </a:p>
          <a:p>
            <a:pPr marL="883046" indent="-883046" defTabSz="734694">
              <a:spcBef>
                <a:spcPts val="5200"/>
              </a:spcBef>
              <a:buSzPct val="50000"/>
              <a:buBlip>
                <a:blip r:embed="rId2"/>
              </a:buBlip>
              <a:defRPr sz="6675" b="1">
                <a:solidFill>
                  <a:srgbClr val="FF4015"/>
                </a:solidFill>
              </a:defRPr>
            </a:pPr>
            <a:r>
              <a:t>Angels are interested in us and our salvation</a:t>
            </a:r>
          </a:p>
          <a:p>
            <a:pPr marL="883046" indent="-883046" defTabSz="734694">
              <a:spcBef>
                <a:spcPts val="5200"/>
              </a:spcBef>
              <a:buSzPct val="50000"/>
              <a:buBlip>
                <a:blip r:embed="rId2"/>
              </a:buBlip>
              <a:defRPr sz="6675" b="1">
                <a:solidFill>
                  <a:srgbClr val="FF4015"/>
                </a:solidFill>
              </a:defRPr>
            </a:pPr>
            <a:r>
              <a:t>Psalm 91:1; Luke 15:7; Hebrews 1:14; I Peter 1:12</a:t>
            </a:r>
          </a:p>
          <a:p>
            <a:pPr marL="883046" indent="-883046" defTabSz="734694">
              <a:spcBef>
                <a:spcPts val="5200"/>
              </a:spcBef>
              <a:buSzPct val="50000"/>
              <a:buBlip>
                <a:blip r:embed="rId2"/>
              </a:buBlip>
              <a:defRPr sz="6675" b="1">
                <a:solidFill>
                  <a:srgbClr val="FF4015"/>
                </a:solidFill>
              </a:defRPr>
            </a:pPr>
            <a:r>
              <a:t>We have much to sing about because of the joy of heaven over our salvation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t’s our job to keep the story ali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241300">
            <a:solidFill>
              <a:srgbClr val="FFFFFF"/>
            </a:solidFill>
          </a:ln>
        </p:spPr>
        <p:txBody>
          <a:bodyPr/>
          <a:lstStyle>
            <a:lvl1pPr>
              <a:defRPr b="1">
                <a:solidFill>
                  <a:srgbClr val="FF401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It’s our job to keep the story alive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Custom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Helvetica Neue</vt:lpstr>
      <vt:lpstr>Helvetica Neue Light</vt:lpstr>
      <vt:lpstr>Helvetica Neue Medium</vt:lpstr>
      <vt:lpstr>Black</vt:lpstr>
      <vt:lpstr>Christ in Carols</vt:lpstr>
      <vt:lpstr>Christmas Traditions </vt:lpstr>
      <vt:lpstr>PowerPoint Presentation</vt:lpstr>
      <vt:lpstr>“Angels We Have Heard on High”</vt:lpstr>
      <vt:lpstr>The Story</vt:lpstr>
      <vt:lpstr>The Song</vt:lpstr>
      <vt:lpstr>PowerPoint Presentation</vt:lpstr>
      <vt:lpstr>It’s our job to keep the story alive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in Carols</dc:title>
  <dc:creator>Stephen Bishop</dc:creator>
  <cp:lastModifiedBy>Stephen Bishop</cp:lastModifiedBy>
  <cp:revision>1</cp:revision>
  <dcterms:modified xsi:type="dcterms:W3CDTF">2019-12-03T00:00:12Z</dcterms:modified>
</cp:coreProperties>
</file>