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74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693385" y="1638300"/>
            <a:ext cx="13953493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50292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693385" y="6362700"/>
            <a:ext cx="13953493" cy="47192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693385" y="4300581"/>
            <a:ext cx="13953493" cy="6258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1239512" y="-12700"/>
            <a:ext cx="22069710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-863626" y="508000"/>
            <a:ext cx="16493572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693385" y="6718300"/>
            <a:ext cx="13953493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93385" y="8153400"/>
            <a:ext cx="13953493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3268177" y="-138499"/>
            <a:ext cx="18034554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0039" y="635000"/>
            <a:ext cx="7112217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39" y="4724400"/>
            <a:ext cx="7112217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5964949" y="2032000"/>
            <a:ext cx="13716419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39" y="2590800"/>
            <a:ext cx="7112217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1270000"/>
            <a:ext cx="14800185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8568528" y="4965700"/>
            <a:ext cx="784884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8983408" y="639234"/>
            <a:ext cx="7840373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4534039" y="-127000"/>
            <a:ext cx="18034551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39" y="254000"/>
            <a:ext cx="14800185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39" y="2590800"/>
            <a:ext cx="14800185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85278" y="9296400"/>
            <a:ext cx="360676" cy="34881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6D1DDA3C-3707-47D0-9675-908B340D08D0-L0-001.jpeg" descr="6D1DDA3C-3707-47D0-9675-908B340D08D0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t="18913" b="18913"/>
          <a:stretch>
            <a:fillRect/>
          </a:stretch>
        </p:blipFill>
        <p:spPr>
          <a:xfrm>
            <a:off x="4043698" y="2375862"/>
            <a:ext cx="9498358" cy="5905501"/>
          </a:xfrm>
          <a:prstGeom prst="rect">
            <a:avLst/>
          </a:prstGeom>
          <a:ln w="76200">
            <a:solidFill>
              <a:srgbClr val="73FDFF"/>
            </a:solidFill>
          </a:ln>
        </p:spPr>
      </p:pic>
      <p:sp>
        <p:nvSpPr>
          <p:cNvPr id="120" name="A Thankful Act"/>
          <p:cNvSpPr txBox="1">
            <a:spLocks noGrp="1"/>
          </p:cNvSpPr>
          <p:nvPr>
            <p:ph type="title"/>
          </p:nvPr>
        </p:nvSpPr>
        <p:spPr>
          <a:xfrm>
            <a:off x="3560453" y="566884"/>
            <a:ext cx="10464801" cy="1422401"/>
          </a:xfrm>
          <a:prstGeom prst="rect">
            <a:avLst/>
          </a:prstGeom>
          <a:ln w="76200">
            <a:solidFill>
              <a:srgbClr val="73FDFF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 Thankful Act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Extend thanksgiving to others by your thankful ac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76200">
            <a:solidFill>
              <a:srgbClr val="73FDFF"/>
            </a:solidFill>
          </a:ln>
        </p:spPr>
        <p:txBody>
          <a:bodyPr/>
          <a:lstStyle>
            <a:lvl1pPr defTabSz="484886">
              <a:defRPr sz="664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Extend thanksgiving to others by your thankful acts 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FB53FBDF-D081-472A-BFF3-AAE69275D5C0-L0-001.jpeg" descr="FB53FBDF-D081-472A-BFF3-AAE69275D5C0-L0-001.jpeg"/>
          <p:cNvPicPr>
            <a:picLocks noGrp="1" noChangeAspect="1"/>
          </p:cNvPicPr>
          <p:nvPr>
            <p:ph type="pic" idx="13"/>
          </p:nvPr>
        </p:nvPicPr>
        <p:blipFill>
          <a:blip r:embed="rId2"/>
          <a:srcRect l="17351" r="17351"/>
          <a:stretch>
            <a:fillRect/>
          </a:stretch>
        </p:blipFill>
        <p:spPr>
          <a:xfrm>
            <a:off x="8886031" y="3311085"/>
            <a:ext cx="5334001" cy="4845930"/>
          </a:xfrm>
          <a:prstGeom prst="rect">
            <a:avLst/>
          </a:prstGeom>
          <a:ln w="63500">
            <a:solidFill>
              <a:srgbClr val="00FDFF"/>
            </a:solidFill>
          </a:ln>
        </p:spPr>
      </p:pic>
      <p:sp>
        <p:nvSpPr>
          <p:cNvPr id="123" name="Work harder when appreciated"/>
          <p:cNvSpPr txBox="1">
            <a:spLocks noGrp="1"/>
          </p:cNvSpPr>
          <p:nvPr>
            <p:ph type="title"/>
          </p:nvPr>
        </p:nvSpPr>
        <p:spPr>
          <a:xfrm>
            <a:off x="3120231" y="393700"/>
            <a:ext cx="11099800" cy="2159000"/>
          </a:xfrm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>
            <a:lvl1pPr defTabSz="467359">
              <a:defRPr sz="64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Work harder when appreciated</a:t>
            </a:r>
          </a:p>
        </p:txBody>
      </p:sp>
      <p:sp>
        <p:nvSpPr>
          <p:cNvPr id="124" name="Survey about gratitude had 80 percent who said worked harder when hearing thanks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476726" indent="-476726" defTabSz="455675">
              <a:spcBef>
                <a:spcPts val="2400"/>
              </a:spcBef>
              <a:buSzPct val="50000"/>
              <a:buBlip>
                <a:blip r:embed="rId3"/>
              </a:buBlip>
              <a:defRPr sz="3432" b="1"/>
            </a:pPr>
            <a:r>
              <a:rPr dirty="0"/>
              <a:t>Survey about gratitude had 80 percent who said </a:t>
            </a:r>
            <a:r>
              <a:rPr lang="en-US" dirty="0"/>
              <a:t>they </a:t>
            </a:r>
            <a:r>
              <a:rPr dirty="0"/>
              <a:t>worked harder when hearing thanks</a:t>
            </a:r>
          </a:p>
          <a:p>
            <a:pPr marL="476726" indent="-476726" defTabSz="455675">
              <a:spcBef>
                <a:spcPts val="2400"/>
              </a:spcBef>
              <a:buSzPct val="50000"/>
              <a:buBlip>
                <a:blip r:embed="rId3"/>
              </a:buBlip>
              <a:defRPr sz="3432" b="1"/>
            </a:pPr>
            <a:r>
              <a:rPr dirty="0"/>
              <a:t>Being appreciated is one of the greatest motivators</a:t>
            </a:r>
          </a:p>
          <a:p>
            <a:pPr marL="476726" indent="-476726" defTabSz="455675">
              <a:spcBef>
                <a:spcPts val="2400"/>
              </a:spcBef>
              <a:buSzPct val="50000"/>
              <a:buBlip>
                <a:blip r:embed="rId3"/>
              </a:buBlip>
              <a:defRPr sz="3432" b="1"/>
            </a:pPr>
            <a:r>
              <a:rPr dirty="0"/>
              <a:t>Single act of “thank you” carries so much weight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ratitude flows from God’s pres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defTabSz="467359">
              <a:defRPr sz="6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Gratitude </a:t>
            </a:r>
            <a:r>
              <a:rPr u="sng"/>
              <a:t>flows from God’s presence</a:t>
            </a:r>
            <a:r>
              <a:t> </a:t>
            </a:r>
          </a:p>
        </p:txBody>
      </p:sp>
      <p:sp>
        <p:nvSpPr>
          <p:cNvPr id="128" name="Gratitude is seeing the good…"/>
          <p:cNvSpPr txBox="1">
            <a:spLocks noGrp="1"/>
          </p:cNvSpPr>
          <p:nvPr>
            <p:ph type="body" idx="1"/>
          </p:nvPr>
        </p:nvSpPr>
        <p:spPr>
          <a:xfrm>
            <a:off x="1270039" y="2349500"/>
            <a:ext cx="14800184" cy="6286500"/>
          </a:xfrm>
          <a:prstGeom prst="rect">
            <a:avLst/>
          </a:prstGeom>
        </p:spPr>
        <p:txBody>
          <a:bodyPr/>
          <a:lstStyle/>
          <a:p>
            <a:pPr marL="750093" indent="-750093">
              <a:buSzPct val="50000"/>
              <a:buBlip>
                <a:blip r:embed="rId2"/>
              </a:buBlip>
              <a:defRPr sz="5400" b="1"/>
            </a:pPr>
            <a:r>
              <a:rPr dirty="0"/>
              <a:t>Gratitude is seeing the good</a:t>
            </a:r>
          </a:p>
          <a:p>
            <a:pPr marL="750093" indent="-750093">
              <a:buSzPct val="50000"/>
              <a:buBlip>
                <a:blip r:embed="rId2"/>
              </a:buBlip>
              <a:defRPr sz="5400" b="1"/>
            </a:pPr>
            <a:r>
              <a:rPr dirty="0"/>
              <a:t>Thankfulness comes because of a gift</a:t>
            </a:r>
          </a:p>
          <a:p>
            <a:pPr marL="750093" indent="-750093">
              <a:buSzPct val="50000"/>
              <a:buBlip>
                <a:blip r:embed="rId2"/>
              </a:buBlip>
              <a:defRPr sz="5400" b="1"/>
            </a:pPr>
            <a:r>
              <a:rPr dirty="0"/>
              <a:t>What about God’s gifts?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We can easily take God’s gifts for grante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We can easily take God’s gifts for granted</a:t>
            </a:r>
          </a:p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We can place more value on things that fade than what is eternal</a:t>
            </a:r>
          </a:p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James 1:17</a:t>
            </a:r>
          </a:p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lang="en-US" dirty="0"/>
              <a:t>The m</a:t>
            </a:r>
            <a:r>
              <a:rPr dirty="0"/>
              <a:t>ore aware we are of God</a:t>
            </a:r>
            <a:r>
              <a:rPr lang="en-US" dirty="0"/>
              <a:t>,</a:t>
            </a:r>
            <a:r>
              <a:rPr dirty="0"/>
              <a:t> the more thankful we become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ratitude grows in humil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defTabSz="484886">
              <a:defRPr sz="664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Gratitude </a:t>
            </a:r>
            <a:r>
              <a:rPr u="sng"/>
              <a:t>grows in humility</a:t>
            </a:r>
            <a:r>
              <a:t> </a:t>
            </a:r>
          </a:p>
        </p:txBody>
      </p:sp>
      <p:sp>
        <p:nvSpPr>
          <p:cNvPr id="133" name="If we believe we are owed, we will not be thankful…"/>
          <p:cNvSpPr txBox="1">
            <a:spLocks noGrp="1"/>
          </p:cNvSpPr>
          <p:nvPr>
            <p:ph type="body" idx="1"/>
          </p:nvPr>
        </p:nvSpPr>
        <p:spPr>
          <a:xfrm>
            <a:off x="1270039" y="2597150"/>
            <a:ext cx="14800184" cy="6286500"/>
          </a:xfrm>
          <a:prstGeom prst="rect">
            <a:avLst/>
          </a:prstGeom>
        </p:spPr>
        <p:txBody>
          <a:bodyPr/>
          <a:lstStyle/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If we believe we are owed, we will not be thankful </a:t>
            </a:r>
          </a:p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The more entitled we get the less thankful we </a:t>
            </a:r>
            <a:r>
              <a:rPr lang="en-US" dirty="0"/>
              <a:t>become</a:t>
            </a:r>
            <a:endParaRPr dirty="0"/>
          </a:p>
          <a:p>
            <a:pPr marL="673695" indent="-673695" defTabSz="566674">
              <a:spcBef>
                <a:spcPts val="4000"/>
              </a:spcBef>
              <a:buSzPct val="50000"/>
              <a:buBlip>
                <a:blip r:embed="rId2"/>
              </a:buBlip>
              <a:defRPr sz="4850" b="1"/>
            </a:pPr>
            <a:r>
              <a:rPr dirty="0"/>
              <a:t>People who keep getting more and more easily show less gratitude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member the ten lepe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Remember the ten lepers</a:t>
            </a:r>
          </a:p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Jesus graciously healed them</a:t>
            </a:r>
          </a:p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Only one came back to show a thankful act</a:t>
            </a:r>
          </a:p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Why him?</a:t>
            </a:r>
          </a:p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He demonstrated humility by falling down on his face at the feet of Jesus</a:t>
            </a:r>
          </a:p>
          <a:p>
            <a:pPr marL="541734" indent="-541734" defTabSz="455675">
              <a:spcBef>
                <a:spcPts val="3200"/>
              </a:spcBef>
              <a:buSzPct val="50000"/>
              <a:buBlip>
                <a:blip r:embed="rId2"/>
              </a:buBlip>
              <a:defRPr sz="3900" b="1"/>
            </a:pPr>
            <a:r>
              <a:rPr dirty="0"/>
              <a:t>His humility led to him being more grateful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ratitude recognizes imperfec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defTabSz="467359">
              <a:defRPr sz="6400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Gratitude </a:t>
            </a:r>
            <a:r>
              <a:rPr u="sng"/>
              <a:t>recognizes imperfections</a:t>
            </a:r>
            <a:r>
              <a:t> </a:t>
            </a:r>
          </a:p>
        </p:txBody>
      </p:sp>
      <p:sp>
        <p:nvSpPr>
          <p:cNvPr id="138" name="Are you thankful for all peopl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43956" indent="-543956" defTabSz="519937">
              <a:spcBef>
                <a:spcPts val="3700"/>
              </a:spcBef>
              <a:defRPr sz="3916" b="1"/>
            </a:pPr>
            <a:r>
              <a:t>Are you thankful for all people?</a:t>
            </a:r>
          </a:p>
          <a:p>
            <a:pPr marL="543956" indent="-543956" defTabSz="519937">
              <a:spcBef>
                <a:spcPts val="3700"/>
              </a:spcBef>
              <a:defRPr sz="3916" b="1"/>
            </a:pPr>
            <a:r>
              <a:t>Are you thankful for the people you get along with and the ones you don’t?</a:t>
            </a:r>
          </a:p>
          <a:p>
            <a:pPr marL="543956" indent="-543956" defTabSz="519937">
              <a:spcBef>
                <a:spcPts val="3700"/>
              </a:spcBef>
              <a:defRPr sz="3916" b="1"/>
            </a:pPr>
            <a:r>
              <a:t>Gratitude is in God and not people</a:t>
            </a:r>
          </a:p>
          <a:p>
            <a:pPr marL="543956" indent="-543956" defTabSz="519937">
              <a:spcBef>
                <a:spcPts val="3700"/>
              </a:spcBef>
              <a:defRPr sz="3916" b="1"/>
            </a:pPr>
            <a:r>
              <a:t>“</a:t>
            </a:r>
            <a:r>
              <a:rPr i="1"/>
              <a:t>In everything give thanks</a:t>
            </a:r>
            <a:r>
              <a:t>”</a:t>
            </a:r>
          </a:p>
          <a:p>
            <a:pPr marL="543956" indent="-543956" defTabSz="519937">
              <a:spcBef>
                <a:spcPts val="3700"/>
              </a:spcBef>
              <a:buSzPct val="50000"/>
              <a:buBlip>
                <a:blip r:embed="rId2"/>
              </a:buBlip>
              <a:defRPr sz="3916" b="1"/>
            </a:pPr>
            <a:r>
              <a:t>This would include imperfect people and imperfect situations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We can be thankful in everything because of God and His goodnes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63500">
            <a:solidFill>
              <a:srgbClr val="00FDFF"/>
            </a:solidFill>
          </a:ln>
        </p:spPr>
        <p:txBody>
          <a:bodyPr/>
          <a:lstStyle/>
          <a:p>
            <a:pPr marL="613409" indent="-613409" defTabSz="560831">
              <a:spcBef>
                <a:spcPts val="4000"/>
              </a:spcBef>
              <a:buSzPct val="50000"/>
              <a:buBlip>
                <a:blip r:embed="rId2"/>
              </a:buBlip>
              <a:defRPr sz="4416" b="1"/>
            </a:pPr>
            <a:r>
              <a:rPr dirty="0"/>
              <a:t>We can be thankful in everything because of God and His goodness</a:t>
            </a:r>
          </a:p>
          <a:p>
            <a:pPr marL="613409" indent="-613409" defTabSz="560831">
              <a:spcBef>
                <a:spcPts val="4000"/>
              </a:spcBef>
              <a:buSzPct val="50000"/>
              <a:buBlip>
                <a:blip r:embed="rId2"/>
              </a:buBlip>
              <a:defRPr sz="4416" b="1"/>
            </a:pPr>
            <a:r>
              <a:rPr dirty="0"/>
              <a:t>John 3:16 is still in </a:t>
            </a:r>
            <a:r>
              <a:rPr lang="en-US" dirty="0"/>
              <a:t>the</a:t>
            </a:r>
            <a:r>
              <a:rPr dirty="0"/>
              <a:t> Bible if we ha</a:t>
            </a:r>
            <a:r>
              <a:rPr lang="en-US" dirty="0"/>
              <a:t>ve</a:t>
            </a:r>
            <a:r>
              <a:rPr dirty="0"/>
              <a:t> a bad day</a:t>
            </a:r>
          </a:p>
          <a:p>
            <a:pPr marL="613409" indent="-613409" defTabSz="560831">
              <a:spcBef>
                <a:spcPts val="4000"/>
              </a:spcBef>
              <a:buSzPct val="50000"/>
              <a:buBlip>
                <a:blip r:embed="rId2"/>
              </a:buBlip>
              <a:defRPr sz="4416" b="1"/>
            </a:pPr>
            <a:r>
              <a:rPr dirty="0"/>
              <a:t>Romans 8:28 still applies even if it’s not good</a:t>
            </a:r>
          </a:p>
          <a:p>
            <a:pPr marL="613409" indent="-613409" defTabSz="560831">
              <a:spcBef>
                <a:spcPts val="4000"/>
              </a:spcBef>
              <a:buSzPct val="50000"/>
              <a:buBlip>
                <a:blip r:embed="rId2"/>
              </a:buBlip>
              <a:defRPr sz="4416" b="1"/>
            </a:pPr>
            <a:r>
              <a:rPr dirty="0"/>
              <a:t>Imperfections should not prevent us from being thankful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Custom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Black</vt:lpstr>
      <vt:lpstr>A Thankful Act</vt:lpstr>
      <vt:lpstr>Work harder when appreciated</vt:lpstr>
      <vt:lpstr>PowerPoint Presentation</vt:lpstr>
      <vt:lpstr>Gratitude flows from God’s presence </vt:lpstr>
      <vt:lpstr>PowerPoint Presentation</vt:lpstr>
      <vt:lpstr>Gratitude grows in humility </vt:lpstr>
      <vt:lpstr>PowerPoint Presentation</vt:lpstr>
      <vt:lpstr>Gratitude recognizes imperfections </vt:lpstr>
      <vt:lpstr>PowerPoint Presentation</vt:lpstr>
      <vt:lpstr>PowerPoint Presentation</vt:lpstr>
      <vt:lpstr>Extend thanksgiving to others by your thankful acts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Thankful Act</dc:title>
  <dc:creator>Charlotte Heights</dc:creator>
  <cp:lastModifiedBy>Stephen Bishop</cp:lastModifiedBy>
  <cp:revision>1</cp:revision>
  <dcterms:modified xsi:type="dcterms:W3CDTF">2019-11-13T01:44:10Z</dcterms:modified>
</cp:coreProperties>
</file>