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-1291579"/>
            <a:ext cx="29260800" cy="19507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2921000" y="330200"/>
            <a:ext cx="18542000" cy="9207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8016875" y="-63500"/>
            <a:ext cx="19831050" cy="13220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idx="13"/>
          </p:nvPr>
        </p:nvSpPr>
        <p:spPr>
          <a:xfrm>
            <a:off x="9972675" y="2125132"/>
            <a:ext cx="16402050" cy="10934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290800" y="6870700"/>
            <a:ext cx="8343900" cy="5562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316200" y="952500"/>
            <a:ext cx="8305800" cy="5537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1739900" y="-258233"/>
            <a:ext cx="20065999" cy="1337733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432DF797-010F-4A70-B5DB-71C308D82596-L0-001.jpeg" descr="432DF797-010F-4A70-B5DB-71C308D82596-L0-00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8114" y="6050442"/>
            <a:ext cx="10225472" cy="6806331"/>
          </a:xfrm>
          <a:prstGeom prst="rect">
            <a:avLst/>
          </a:prstGeom>
          <a:ln w="152400">
            <a:solidFill>
              <a:srgbClr val="A67B01"/>
            </a:solidFill>
            <a:miter lim="400000"/>
          </a:ln>
        </p:spPr>
      </p:pic>
      <p:sp>
        <p:nvSpPr>
          <p:cNvPr id="120" name="Fishing with Peter"/>
          <p:cNvSpPr txBox="1"/>
          <p:nvPr/>
        </p:nvSpPr>
        <p:spPr>
          <a:xfrm>
            <a:off x="1568793" y="218814"/>
            <a:ext cx="21706426" cy="2238122"/>
          </a:xfrm>
          <a:prstGeom prst="rect">
            <a:avLst/>
          </a:prstGeom>
          <a:ln w="165100">
            <a:solidFill>
              <a:srgbClr val="A67B01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3000">
                <a:solidFill>
                  <a:srgbClr val="01C7FC"/>
                </a:solidFill>
              </a:defRPr>
            </a:lvl1pPr>
          </a:lstStyle>
          <a:p>
            <a:r>
              <a:t>Fishing with Peter</a:t>
            </a:r>
          </a:p>
        </p:txBody>
      </p:sp>
      <p:grpSp>
        <p:nvGrpSpPr>
          <p:cNvPr id="167" name="Drawing"/>
          <p:cNvGrpSpPr/>
          <p:nvPr/>
        </p:nvGrpSpPr>
        <p:grpSpPr>
          <a:xfrm>
            <a:off x="3543382" y="1243330"/>
            <a:ext cx="21016995" cy="11049564"/>
            <a:chOff x="-107950" y="-107949"/>
            <a:chExt cx="21016994" cy="11049563"/>
          </a:xfrm>
        </p:grpSpPr>
        <p:pic>
          <p:nvPicPr>
            <p:cNvPr id="121" name="Line" descr="Line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2861" y="2235227"/>
              <a:ext cx="7313379" cy="8706387"/>
            </a:xfrm>
            <a:prstGeom prst="rect">
              <a:avLst/>
            </a:prstGeom>
            <a:effectLst/>
          </p:spPr>
        </p:pic>
        <p:pic>
          <p:nvPicPr>
            <p:cNvPr id="123" name="Line" descr="Line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28678" y="7744085"/>
              <a:ext cx="522132" cy="641909"/>
            </a:xfrm>
            <a:prstGeom prst="rect">
              <a:avLst/>
            </a:prstGeom>
            <a:effectLst/>
          </p:spPr>
        </p:pic>
        <p:pic>
          <p:nvPicPr>
            <p:cNvPr id="125" name="Line" descr="Line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56224" y="7742044"/>
              <a:ext cx="400260" cy="443653"/>
            </a:xfrm>
            <a:prstGeom prst="rect">
              <a:avLst/>
            </a:prstGeom>
            <a:effectLst/>
          </p:spPr>
        </p:pic>
        <p:pic>
          <p:nvPicPr>
            <p:cNvPr id="127" name="Line" descr="Line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7682" y="1655116"/>
              <a:ext cx="8204731" cy="9122078"/>
            </a:xfrm>
            <a:prstGeom prst="rect">
              <a:avLst/>
            </a:prstGeom>
            <a:effectLst/>
          </p:spPr>
        </p:pic>
        <p:pic>
          <p:nvPicPr>
            <p:cNvPr id="129" name="Line" descr="Line"/>
            <p:cNvPicPr>
              <a:picLocks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50805" y="7400449"/>
              <a:ext cx="898048" cy="1246444"/>
            </a:xfrm>
            <a:prstGeom prst="rect">
              <a:avLst/>
            </a:prstGeom>
            <a:effectLst/>
          </p:spPr>
        </p:pic>
        <p:pic>
          <p:nvPicPr>
            <p:cNvPr id="131" name="Line" descr="Line"/>
            <p:cNvPicPr>
              <a:picLocks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3415" y="3180545"/>
              <a:ext cx="6553465" cy="7548488"/>
            </a:xfrm>
            <a:prstGeom prst="rect">
              <a:avLst/>
            </a:prstGeom>
            <a:effectLst/>
          </p:spPr>
        </p:pic>
        <p:pic>
          <p:nvPicPr>
            <p:cNvPr id="133" name="Line" descr="Line"/>
            <p:cNvPicPr>
              <a:picLocks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39753" y="1508650"/>
              <a:ext cx="1864266" cy="2132960"/>
            </a:xfrm>
            <a:prstGeom prst="rect">
              <a:avLst/>
            </a:prstGeom>
            <a:effectLst/>
          </p:spPr>
        </p:pic>
        <p:pic>
          <p:nvPicPr>
            <p:cNvPr id="135" name="Line" descr="Line"/>
            <p:cNvPicPr>
              <a:picLocks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381594" y="1379701"/>
              <a:ext cx="710025" cy="1013926"/>
            </a:xfrm>
            <a:prstGeom prst="rect">
              <a:avLst/>
            </a:prstGeom>
            <a:effectLst/>
          </p:spPr>
        </p:pic>
        <p:pic>
          <p:nvPicPr>
            <p:cNvPr id="137" name="Line" descr="Line"/>
            <p:cNvPicPr>
              <a:picLocks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7157031" y="1880268"/>
              <a:ext cx="587664" cy="480756"/>
            </a:xfrm>
            <a:prstGeom prst="rect">
              <a:avLst/>
            </a:prstGeom>
            <a:effectLst/>
          </p:spPr>
        </p:pic>
        <p:pic>
          <p:nvPicPr>
            <p:cNvPr id="139" name="Line" descr="Line"/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474898" y="2177726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141" name="Line" descr="Line"/>
            <p:cNvPicPr>
              <a:picLocks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572361" y="2091474"/>
              <a:ext cx="384516" cy="374030"/>
            </a:xfrm>
            <a:prstGeom prst="rect">
              <a:avLst/>
            </a:prstGeom>
            <a:effectLst/>
          </p:spPr>
        </p:pic>
        <p:pic>
          <p:nvPicPr>
            <p:cNvPr id="143" name="Line" descr="Line"/>
            <p:cNvPicPr>
              <a:picLocks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7582848" y="2148976"/>
              <a:ext cx="287777" cy="517782"/>
            </a:xfrm>
            <a:prstGeom prst="rect">
              <a:avLst/>
            </a:prstGeom>
            <a:effectLst/>
          </p:spPr>
        </p:pic>
        <p:pic>
          <p:nvPicPr>
            <p:cNvPr id="145" name="Line" descr="Line"/>
            <p:cNvPicPr>
              <a:picLocks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7288019" y="2393356"/>
              <a:ext cx="431801" cy="215901"/>
            </a:xfrm>
            <a:prstGeom prst="rect">
              <a:avLst/>
            </a:prstGeom>
            <a:effectLst/>
          </p:spPr>
        </p:pic>
        <p:pic>
          <p:nvPicPr>
            <p:cNvPr id="147" name="Line" descr="Line"/>
            <p:cNvPicPr>
              <a:picLocks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250368" y="2335854"/>
              <a:ext cx="462129" cy="527081"/>
            </a:xfrm>
            <a:prstGeom prst="rect">
              <a:avLst/>
            </a:prstGeom>
            <a:effectLst/>
          </p:spPr>
        </p:pic>
        <p:pic>
          <p:nvPicPr>
            <p:cNvPr id="149" name="Line" descr="Line"/>
            <p:cNvPicPr>
              <a:picLocks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870355" y="-107950"/>
              <a:ext cx="13038690" cy="2900193"/>
            </a:xfrm>
            <a:prstGeom prst="rect">
              <a:avLst/>
            </a:prstGeom>
            <a:effectLst/>
          </p:spPr>
        </p:pic>
        <p:pic>
          <p:nvPicPr>
            <p:cNvPr id="151" name="Line" descr="Line"/>
            <p:cNvPicPr>
              <a:picLocks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253496" y="1645839"/>
              <a:ext cx="443843" cy="1696560"/>
            </a:xfrm>
            <a:prstGeom prst="rect">
              <a:avLst/>
            </a:prstGeom>
            <a:effectLst/>
          </p:spPr>
        </p:pic>
        <p:pic>
          <p:nvPicPr>
            <p:cNvPr id="153" name="Line" descr="Line"/>
            <p:cNvPicPr>
              <a:picLocks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-107950" y="2249603"/>
              <a:ext cx="1092795" cy="474657"/>
            </a:xfrm>
            <a:prstGeom prst="rect">
              <a:avLst/>
            </a:prstGeom>
            <a:effectLst/>
          </p:spPr>
        </p:pic>
        <p:pic>
          <p:nvPicPr>
            <p:cNvPr id="155" name="Line" descr="Line"/>
            <p:cNvPicPr>
              <a:picLocks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2185691" y="1404129"/>
              <a:ext cx="1689828" cy="2356945"/>
            </a:xfrm>
            <a:prstGeom prst="rect">
              <a:avLst/>
            </a:prstGeom>
            <a:effectLst/>
          </p:spPr>
        </p:pic>
        <p:pic>
          <p:nvPicPr>
            <p:cNvPr id="157" name="Line" descr="Line"/>
            <p:cNvPicPr>
              <a:picLocks/>
            </p:cNvPicPr>
            <p:nvPr/>
          </p:nvPicPr>
          <p:blipFill>
            <a:blip r:embed="rId20"/>
            <a:stretch>
              <a:fillRect/>
            </a:stretch>
          </p:blipFill>
          <p:spPr>
            <a:xfrm>
              <a:off x="1315207" y="4494781"/>
              <a:ext cx="445906" cy="1440709"/>
            </a:xfrm>
            <a:prstGeom prst="rect">
              <a:avLst/>
            </a:prstGeom>
            <a:effectLst/>
          </p:spPr>
        </p:pic>
        <p:pic>
          <p:nvPicPr>
            <p:cNvPr id="159" name="Line" descr="Line"/>
            <p:cNvPicPr>
              <a:picLocks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1243330" y="4045915"/>
              <a:ext cx="999122" cy="2114047"/>
            </a:xfrm>
            <a:prstGeom prst="rect">
              <a:avLst/>
            </a:prstGeom>
            <a:effectLst/>
          </p:spPr>
        </p:pic>
        <p:pic>
          <p:nvPicPr>
            <p:cNvPr id="161" name="Line" descr="Line"/>
            <p:cNvPicPr>
              <a:picLocks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2256425" y="4714659"/>
              <a:ext cx="714200" cy="1191339"/>
            </a:xfrm>
            <a:prstGeom prst="rect">
              <a:avLst/>
            </a:prstGeom>
            <a:effectLst/>
          </p:spPr>
        </p:pic>
        <p:pic>
          <p:nvPicPr>
            <p:cNvPr id="163" name="Line" descr="Line"/>
            <p:cNvPicPr>
              <a:picLocks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2974313" y="4822169"/>
              <a:ext cx="813720" cy="1121944"/>
            </a:xfrm>
            <a:prstGeom prst="rect">
              <a:avLst/>
            </a:prstGeom>
            <a:effectLst/>
          </p:spPr>
        </p:pic>
        <p:pic>
          <p:nvPicPr>
            <p:cNvPr id="165" name="Line" descr="Line"/>
            <p:cNvPicPr>
              <a:picLocks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3998025" y="3902765"/>
              <a:ext cx="839407" cy="2142194"/>
            </a:xfrm>
            <a:prstGeom prst="rect">
              <a:avLst/>
            </a:prstGeom>
            <a:effectLst/>
          </p:spPr>
        </p:pic>
      </p:grpSp>
      <p:grpSp>
        <p:nvGrpSpPr>
          <p:cNvPr id="174" name="Drawing"/>
          <p:cNvGrpSpPr/>
          <p:nvPr/>
        </p:nvGrpSpPr>
        <p:grpSpPr>
          <a:xfrm>
            <a:off x="535691" y="2918855"/>
            <a:ext cx="3022337" cy="1974792"/>
            <a:chOff x="-107949" y="-107950"/>
            <a:chExt cx="3022336" cy="1974790"/>
          </a:xfrm>
        </p:grpSpPr>
        <p:pic>
          <p:nvPicPr>
            <p:cNvPr id="168" name="Line" descr="Line"/>
            <p:cNvPicPr>
              <a:picLocks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-107950" y="-107951"/>
              <a:ext cx="1196671" cy="1974792"/>
            </a:xfrm>
            <a:prstGeom prst="rect">
              <a:avLst/>
            </a:prstGeom>
            <a:effectLst/>
          </p:spPr>
        </p:pic>
        <p:pic>
          <p:nvPicPr>
            <p:cNvPr id="170" name="Line" descr="Line"/>
            <p:cNvPicPr>
              <a:picLocks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111689" y="551953"/>
              <a:ext cx="897053" cy="1071794"/>
            </a:xfrm>
            <a:prstGeom prst="rect">
              <a:avLst/>
            </a:prstGeom>
            <a:effectLst/>
          </p:spPr>
        </p:pic>
        <p:pic>
          <p:nvPicPr>
            <p:cNvPr id="172" name="Line" descr="Line"/>
            <p:cNvPicPr>
              <a:picLocks/>
            </p:cNvPicPr>
            <p:nvPr/>
          </p:nvPicPr>
          <p:blipFill>
            <a:blip r:embed="rId27"/>
            <a:stretch>
              <a:fillRect/>
            </a:stretch>
          </p:blipFill>
          <p:spPr>
            <a:xfrm>
              <a:off x="2077099" y="514694"/>
              <a:ext cx="837288" cy="121521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9D5E3F9E-80EA-4E6C-9D0A-0EA79784CAE1-L0-001.jpeg" descr="9D5E3F9E-80EA-4E6C-9D0A-0EA79784CAE1-L0-00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58" y="533751"/>
            <a:ext cx="7439490" cy="6230573"/>
          </a:xfrm>
          <a:prstGeom prst="rect">
            <a:avLst/>
          </a:prstGeom>
          <a:ln w="165100">
            <a:solidFill>
              <a:srgbClr val="A96800"/>
            </a:solidFill>
            <a:miter lim="400000"/>
          </a:ln>
        </p:spPr>
      </p:pic>
      <p:sp>
        <p:nvSpPr>
          <p:cNvPr id="177" name="Crickets, chicken liver, crawdads, and chewing gum"/>
          <p:cNvSpPr txBox="1"/>
          <p:nvPr/>
        </p:nvSpPr>
        <p:spPr>
          <a:xfrm>
            <a:off x="8727705" y="930539"/>
            <a:ext cx="14245630" cy="4437254"/>
          </a:xfrm>
          <a:prstGeom prst="rect">
            <a:avLst/>
          </a:prstGeom>
          <a:ln w="139700">
            <a:solidFill>
              <a:srgbClr val="A968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000">
                <a:solidFill>
                  <a:srgbClr val="01C7FC"/>
                </a:solidFill>
              </a:defRPr>
            </a:lvl1pPr>
          </a:lstStyle>
          <a:p>
            <a:r>
              <a:t>Crickets, chicken liver, crawdads, and chewing gum</a:t>
            </a:r>
          </a:p>
        </p:txBody>
      </p:sp>
      <p:sp>
        <p:nvSpPr>
          <p:cNvPr id="178" name="“Cast out your line and leave it there. Don’t scare the fish”"/>
          <p:cNvSpPr txBox="1"/>
          <p:nvPr/>
        </p:nvSpPr>
        <p:spPr>
          <a:xfrm>
            <a:off x="1295662" y="8104286"/>
            <a:ext cx="21792676" cy="3027554"/>
          </a:xfrm>
          <a:prstGeom prst="rect">
            <a:avLst/>
          </a:prstGeom>
          <a:ln w="139700">
            <a:solidFill>
              <a:srgbClr val="A968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9000">
                <a:solidFill>
                  <a:srgbClr val="01C7FC"/>
                </a:solidFill>
              </a:defRPr>
            </a:lvl1pPr>
          </a:lstStyle>
          <a:p>
            <a:r>
              <a:t>“Cast out your line and leave it there. Don’t scare the fish”</a:t>
            </a:r>
          </a:p>
        </p:txBody>
      </p:sp>
      <p:pic>
        <p:nvPicPr>
          <p:cNvPr id="179" name="Drawing" descr="Drawin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3545182" y="5477349"/>
            <a:ext cx="369781" cy="2453015"/>
          </a:xfrm>
          <a:prstGeom prst="rect">
            <a:avLst/>
          </a:prstGeom>
        </p:spPr>
      </p:pic>
      <p:pic>
        <p:nvPicPr>
          <p:cNvPr id="181" name="Drawing" descr="Drawing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609776" y="11155602"/>
            <a:ext cx="10539562" cy="2788112"/>
          </a:xfrm>
          <a:prstGeom prst="rect">
            <a:avLst/>
          </a:prstGeom>
        </p:spPr>
      </p:pic>
      <p:pic>
        <p:nvPicPr>
          <p:cNvPr id="183" name="Drawing" descr="Drawing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14706308" y="-170757"/>
            <a:ext cx="895072" cy="100417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I learned the little fish can distract me from the bigger fish"/>
          <p:cNvSpPr txBox="1"/>
          <p:nvPr/>
        </p:nvSpPr>
        <p:spPr>
          <a:xfrm>
            <a:off x="1425039" y="1531359"/>
            <a:ext cx="21533921" cy="3178113"/>
          </a:xfrm>
          <a:prstGeom prst="rect">
            <a:avLst/>
          </a:prstGeom>
          <a:ln w="139700">
            <a:solidFill>
              <a:srgbClr val="A968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500">
                <a:solidFill>
                  <a:srgbClr val="01C7FC"/>
                </a:solidFill>
              </a:defRPr>
            </a:lvl1pPr>
          </a:lstStyle>
          <a:p>
            <a:r>
              <a:t>I learned the little fish can distract me from the bigger fish</a:t>
            </a:r>
          </a:p>
        </p:txBody>
      </p:sp>
      <p:sp>
        <p:nvSpPr>
          <p:cNvPr id="187" name="I learned that fish wouldn’t get in trouble if they kept their mouth shut"/>
          <p:cNvSpPr txBox="1"/>
          <p:nvPr/>
        </p:nvSpPr>
        <p:spPr>
          <a:xfrm>
            <a:off x="1353163" y="5479899"/>
            <a:ext cx="21332665" cy="3216213"/>
          </a:xfrm>
          <a:prstGeom prst="rect">
            <a:avLst/>
          </a:prstGeom>
          <a:ln w="177800">
            <a:solidFill>
              <a:srgbClr val="A968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500">
                <a:solidFill>
                  <a:srgbClr val="01C7FC"/>
                </a:solidFill>
              </a:defRPr>
            </a:lvl1pPr>
          </a:lstStyle>
          <a:p>
            <a:r>
              <a:t>I learned that fish wouldn’t get in trouble if they kept their mouth shut</a:t>
            </a:r>
          </a:p>
        </p:txBody>
      </p:sp>
      <p:sp>
        <p:nvSpPr>
          <p:cNvPr id="188" name="I learned that it’s worth the wait"/>
          <p:cNvSpPr txBox="1"/>
          <p:nvPr/>
        </p:nvSpPr>
        <p:spPr>
          <a:xfrm>
            <a:off x="1439414" y="10471595"/>
            <a:ext cx="21160162" cy="1743013"/>
          </a:xfrm>
          <a:prstGeom prst="rect">
            <a:avLst/>
          </a:prstGeom>
          <a:ln w="190500">
            <a:solidFill>
              <a:srgbClr val="A968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9500">
                <a:solidFill>
                  <a:srgbClr val="01C7FC"/>
                </a:solidFill>
              </a:defRPr>
            </a:lvl1pPr>
          </a:lstStyle>
          <a:p>
            <a:r>
              <a:t>I learned that it’s worth the wait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" grpId="1" animBg="1" advAuto="0"/>
      <p:bldP spid="187" grpId="2" animBg="1" advAuto="0"/>
      <p:bldP spid="188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Fishing with Pe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52400">
            <a:solidFill>
              <a:srgbClr val="A96800"/>
            </a:solidFill>
          </a:ln>
        </p:spPr>
        <p:txBody>
          <a:bodyPr/>
          <a:lstStyle>
            <a:lvl1pPr>
              <a:defRPr b="1">
                <a:solidFill>
                  <a:srgbClr val="01C7FC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Fishing with Peter</a:t>
            </a:r>
          </a:p>
        </p:txBody>
      </p:sp>
      <p:sp>
        <p:nvSpPr>
          <p:cNvPr id="191" name="Simon Peter was a fisherman by trade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  <a:ln w="177800">
            <a:solidFill>
              <a:srgbClr val="A96800"/>
            </a:solidFill>
          </a:ln>
        </p:spPr>
        <p:txBody>
          <a:bodyPr/>
          <a:lstStyle/>
          <a:p>
            <a:pPr marL="936725" indent="-936725" defTabSz="751205">
              <a:spcBef>
                <a:spcPts val="4000"/>
              </a:spcBef>
              <a:defRPr sz="6370" b="1">
                <a:solidFill>
                  <a:srgbClr val="52D6FC"/>
                </a:solidFill>
              </a:defRPr>
            </a:pPr>
            <a:r>
              <a:t>Simon Peter was a fisherman by trade</a:t>
            </a:r>
          </a:p>
          <a:p>
            <a:pPr marL="936725" indent="-936725" defTabSz="751205">
              <a:spcBef>
                <a:spcPts val="4000"/>
              </a:spcBef>
              <a:defRPr sz="6370" b="1">
                <a:solidFill>
                  <a:srgbClr val="52D6FC"/>
                </a:solidFill>
              </a:defRPr>
            </a:pPr>
            <a:r>
              <a:t>He and Andrew were heirs to the family business </a:t>
            </a:r>
          </a:p>
          <a:p>
            <a:pPr marL="936725" indent="-936725" defTabSz="751205">
              <a:spcBef>
                <a:spcPts val="4000"/>
              </a:spcBef>
              <a:defRPr sz="6370" b="1">
                <a:solidFill>
                  <a:srgbClr val="52D6FC"/>
                </a:solidFill>
              </a:defRPr>
            </a:pPr>
            <a:r>
              <a:t>Sardines, barbels, and musht on the Sea of Galilee </a:t>
            </a:r>
          </a:p>
        </p:txBody>
      </p:sp>
      <p:pic>
        <p:nvPicPr>
          <p:cNvPr id="19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715" y="4238719"/>
            <a:ext cx="10154296" cy="7118162"/>
          </a:xfrm>
          <a:prstGeom prst="rect">
            <a:avLst/>
          </a:prstGeom>
          <a:ln w="215900">
            <a:solidFill>
              <a:srgbClr val="A96800"/>
            </a:solidFill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he fish that subjected him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39700">
            <a:solidFill>
              <a:srgbClr val="A96800"/>
            </a:solidFill>
          </a:ln>
        </p:spPr>
        <p:txBody>
          <a:bodyPr/>
          <a:lstStyle/>
          <a:p>
            <a:pPr>
              <a:defRPr b="1">
                <a:solidFill>
                  <a:srgbClr val="01C7FC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t>The fish that </a:t>
            </a:r>
            <a:r>
              <a:rPr u="sng"/>
              <a:t>subjected him</a:t>
            </a:r>
          </a:p>
        </p:txBody>
      </p:sp>
      <p:sp>
        <p:nvSpPr>
          <p:cNvPr id="195" name="Time had passed since Peter fished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165100">
            <a:solidFill>
              <a:srgbClr val="A96800"/>
            </a:solidFill>
          </a:ln>
        </p:spPr>
        <p:txBody>
          <a:bodyPr/>
          <a:lstStyle/>
          <a:p>
            <a:pPr marL="802745" indent="-802745" defTabSz="676909">
              <a:spcBef>
                <a:spcPts val="4800"/>
              </a:spcBef>
              <a:defRPr sz="6068" b="1">
                <a:solidFill>
                  <a:srgbClr val="01C7FC"/>
                </a:solidFill>
              </a:defRPr>
            </a:pPr>
            <a:r>
              <a:t>Time had passed since Peter fished</a:t>
            </a:r>
          </a:p>
          <a:p>
            <a:pPr marL="802745" indent="-802745" defTabSz="676909">
              <a:spcBef>
                <a:spcPts val="4800"/>
              </a:spcBef>
              <a:defRPr sz="6068" b="1">
                <a:solidFill>
                  <a:srgbClr val="01C7FC"/>
                </a:solidFill>
              </a:defRPr>
            </a:pPr>
            <a:r>
              <a:t>Peter went from casting nets to casting out demons</a:t>
            </a:r>
          </a:p>
          <a:p>
            <a:pPr marL="802745" indent="-802745" defTabSz="676909">
              <a:spcBef>
                <a:spcPts val="4800"/>
              </a:spcBef>
              <a:defRPr sz="6068" b="1">
                <a:solidFill>
                  <a:srgbClr val="01C7FC"/>
                </a:solidFill>
              </a:defRPr>
            </a:pPr>
            <a:r>
              <a:t>He went from catching fish to catching people</a:t>
            </a:r>
          </a:p>
          <a:p>
            <a:pPr marL="802745" indent="-802745" defTabSz="676909">
              <a:spcBef>
                <a:spcPts val="4800"/>
              </a:spcBef>
              <a:defRPr sz="6068" b="1">
                <a:solidFill>
                  <a:srgbClr val="01C7FC"/>
                </a:solidFill>
              </a:defRPr>
            </a:pPr>
            <a:r>
              <a:t>Peter was asked, “Does your Rabbi (teacher) not pay the temple tax?”</a:t>
            </a:r>
          </a:p>
          <a:p>
            <a:pPr marL="802745" indent="-802745" defTabSz="676909">
              <a:spcBef>
                <a:spcPts val="4800"/>
              </a:spcBef>
              <a:defRPr sz="6068" b="1">
                <a:solidFill>
                  <a:srgbClr val="01C7FC"/>
                </a:solidFill>
              </a:defRPr>
            </a:pPr>
            <a:r>
              <a:t>Instead of going into the money box, Jesus instructed Peter to go and catch a fish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he word “subject” means “under authority”…"/>
          <p:cNvSpPr txBox="1">
            <a:spLocks noGrp="1"/>
          </p:cNvSpPr>
          <p:nvPr>
            <p:ph type="body" idx="1"/>
          </p:nvPr>
        </p:nvSpPr>
        <p:spPr>
          <a:xfrm>
            <a:off x="1689100" y="389537"/>
            <a:ext cx="21005800" cy="12545224"/>
          </a:xfrm>
          <a:prstGeom prst="rect">
            <a:avLst/>
          </a:prstGeom>
          <a:ln w="165100">
            <a:solidFill>
              <a:srgbClr val="A96800"/>
            </a:solidFill>
          </a:ln>
        </p:spPr>
        <p:txBody>
          <a:bodyPr/>
          <a:lstStyle/>
          <a:p>
            <a:pPr marL="978958" indent="-978958">
              <a:defRPr sz="7400" b="1">
                <a:solidFill>
                  <a:srgbClr val="01C7FC"/>
                </a:solidFill>
              </a:defRPr>
            </a:pPr>
            <a:r>
              <a:t>The word “subject” means “under authority”</a:t>
            </a:r>
          </a:p>
          <a:p>
            <a:pPr marL="978958" indent="-978958">
              <a:defRPr sz="7400" b="1">
                <a:solidFill>
                  <a:srgbClr val="01C7FC"/>
                </a:solidFill>
              </a:defRPr>
            </a:pPr>
            <a:r>
              <a:t>Matthew more concern with Jesus’ cast out words than Peter’s cast out net</a:t>
            </a:r>
          </a:p>
          <a:p>
            <a:pPr marL="978958" indent="-978958">
              <a:defRPr sz="7400" b="1">
                <a:solidFill>
                  <a:srgbClr val="01C7FC"/>
                </a:solidFill>
              </a:defRPr>
            </a:pPr>
            <a:r>
              <a:t>This ends with Jesus and not Peter</a:t>
            </a:r>
          </a:p>
          <a:p>
            <a:pPr marL="978958" indent="-978958">
              <a:defRPr sz="7400" b="1">
                <a:solidFill>
                  <a:srgbClr val="01C7FC"/>
                </a:solidFill>
              </a:defRPr>
            </a:pPr>
            <a:r>
              <a:t>It ends with the One with authority </a:t>
            </a:r>
          </a:p>
          <a:p>
            <a:pPr marL="978958" indent="-978958">
              <a:defRPr sz="7400" b="1">
                <a:solidFill>
                  <a:srgbClr val="01C7FC"/>
                </a:solidFill>
              </a:defRPr>
            </a:pPr>
            <a:r>
              <a:t>Peter subject himself to the Lord and Laws of the Land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he lesson Peter reeled in his epis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127000">
            <a:solidFill>
              <a:srgbClr val="7A4A00"/>
            </a:solidFill>
          </a:ln>
        </p:spPr>
        <p:txBody>
          <a:bodyPr/>
          <a:lstStyle>
            <a:lvl1pPr defTabSz="685165">
              <a:defRPr sz="9296" b="1">
                <a:solidFill>
                  <a:srgbClr val="01C7FC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The lesson Peter reeled in his epistle</a:t>
            </a:r>
          </a:p>
        </p:txBody>
      </p:sp>
      <p:sp>
        <p:nvSpPr>
          <p:cNvPr id="200" name="As citizens, we are to submit to the Leaders of the Land (I Peter 2:13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 w="127000">
            <a:solidFill>
              <a:srgbClr val="7A4A00"/>
            </a:solidFill>
          </a:ln>
        </p:spPr>
        <p:txBody>
          <a:bodyPr/>
          <a:lstStyle/>
          <a:p>
            <a:pPr marL="873125" indent="-873125" defTabSz="726440">
              <a:spcBef>
                <a:spcPts val="5100"/>
              </a:spcBef>
              <a:defRPr sz="6600" b="1">
                <a:solidFill>
                  <a:srgbClr val="01C7FC"/>
                </a:solidFill>
              </a:defRPr>
            </a:pPr>
            <a:r>
              <a:t>As citizens, we are to submit to the Leaders </a:t>
            </a:r>
            <a:r>
              <a:rPr u="sng"/>
              <a:t>of the Land</a:t>
            </a:r>
            <a:r>
              <a:t> (I Peter 2:13)</a:t>
            </a:r>
          </a:p>
          <a:p>
            <a:pPr marL="873125" indent="-873125" defTabSz="726440">
              <a:spcBef>
                <a:spcPts val="5100"/>
              </a:spcBef>
              <a:defRPr sz="6600" b="1">
                <a:solidFill>
                  <a:srgbClr val="01C7FC"/>
                </a:solidFill>
              </a:defRPr>
            </a:pPr>
            <a:r>
              <a:t>As workers, we are to submit to the Leaders </a:t>
            </a:r>
            <a:r>
              <a:rPr u="sng"/>
              <a:t>of the workplace</a:t>
            </a:r>
            <a:r>
              <a:t> (I Peter 2:18)</a:t>
            </a:r>
          </a:p>
          <a:p>
            <a:pPr marL="873125" indent="-873125" defTabSz="726440">
              <a:spcBef>
                <a:spcPts val="5100"/>
              </a:spcBef>
              <a:defRPr sz="6600" b="1">
                <a:solidFill>
                  <a:srgbClr val="01C7FC"/>
                </a:solidFill>
              </a:defRPr>
            </a:pPr>
            <a:r>
              <a:t>As spouses, we are to submit to the Leaders </a:t>
            </a:r>
            <a:r>
              <a:rPr u="sng"/>
              <a:t>of the home</a:t>
            </a:r>
            <a:r>
              <a:t> (I Peter 3:1)</a:t>
            </a:r>
          </a:p>
          <a:p>
            <a:pPr marL="873125" indent="-873125" defTabSz="726440">
              <a:spcBef>
                <a:spcPts val="5100"/>
              </a:spcBef>
              <a:defRPr sz="6600" b="1">
                <a:solidFill>
                  <a:srgbClr val="01C7FC"/>
                </a:solidFill>
              </a:defRPr>
            </a:pPr>
            <a:r>
              <a:t>Peter caught the lesson of responsibility 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d wants us all to under authority"/>
          <p:cNvSpPr txBox="1"/>
          <p:nvPr/>
        </p:nvSpPr>
        <p:spPr>
          <a:xfrm>
            <a:off x="2086305" y="4532751"/>
            <a:ext cx="20613899" cy="3442971"/>
          </a:xfrm>
          <a:prstGeom prst="rect">
            <a:avLst/>
          </a:prstGeom>
          <a:ln w="254000">
            <a:solidFill>
              <a:srgbClr val="7A4A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0000">
                <a:solidFill>
                  <a:srgbClr val="01C7FC"/>
                </a:solidFill>
              </a:defRPr>
            </a:lvl1pPr>
          </a:lstStyle>
          <a:p>
            <a:r>
              <a:t>God wants us all to under authority 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What have you reeled in this morning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 w="241300">
            <a:solidFill>
              <a:srgbClr val="7A4A00"/>
            </a:solidFill>
          </a:ln>
        </p:spPr>
        <p:txBody>
          <a:bodyPr/>
          <a:lstStyle>
            <a:lvl1pPr>
              <a:defRPr b="1">
                <a:solidFill>
                  <a:srgbClr val="01C7FC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have you reeled in this morning?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Custom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Helvetica Neue</vt:lpstr>
      <vt:lpstr>Helvetica Neue Light</vt:lpstr>
      <vt:lpstr>Helvetica Neue Medium</vt:lpstr>
      <vt:lpstr>Black</vt:lpstr>
      <vt:lpstr>PowerPoint Presentation</vt:lpstr>
      <vt:lpstr>PowerPoint Presentation</vt:lpstr>
      <vt:lpstr>PowerPoint Presentation</vt:lpstr>
      <vt:lpstr>Fishing with Peter</vt:lpstr>
      <vt:lpstr>The fish that subjected him</vt:lpstr>
      <vt:lpstr>PowerPoint Presentation</vt:lpstr>
      <vt:lpstr>The lesson Peter reeled in his epistle</vt:lpstr>
      <vt:lpstr>PowerPoint Presentation</vt:lpstr>
      <vt:lpstr>What have you reeled in this morning?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Bishop</dc:creator>
  <cp:lastModifiedBy>Stephen Bishop</cp:lastModifiedBy>
  <cp:revision>1</cp:revision>
  <dcterms:modified xsi:type="dcterms:W3CDTF">2019-07-14T17:45:58Z</dcterms:modified>
</cp:coreProperties>
</file>