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25070" y="946546"/>
            <a:ext cx="13722210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8481"/>
            <a:ext cx="7500939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513468" y="6983015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513468" y="892968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3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8072FB9F-E683-4F71-B6A8-D81002D2FB52-L0-001.jpeg" descr="8072FB9F-E683-4F71-B6A8-D81002D2FB52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238909" y="3389479"/>
            <a:ext cx="11906251" cy="7905751"/>
          </a:xfrm>
          <a:prstGeom prst="rect">
            <a:avLst/>
          </a:prstGeom>
          <a:ln w="101600">
            <a:solidFill>
              <a:srgbClr val="00A1D8"/>
            </a:solidFill>
          </a:ln>
        </p:spPr>
      </p:pic>
      <p:sp>
        <p:nvSpPr>
          <p:cNvPr id="120" name="Godly Mother"/>
          <p:cNvSpPr txBox="1">
            <a:spLocks noGrp="1"/>
          </p:cNvSpPr>
          <p:nvPr>
            <p:ph type="title"/>
          </p:nvPr>
        </p:nvSpPr>
        <p:spPr>
          <a:xfrm>
            <a:off x="4833937" y="775607"/>
            <a:ext cx="14716126" cy="200025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Godly Mother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he change in Hannah after her prayer…"/>
          <p:cNvSpPr txBox="1">
            <a:spLocks noGrp="1"/>
          </p:cNvSpPr>
          <p:nvPr>
            <p:ph type="body" idx="1"/>
          </p:nvPr>
        </p:nvSpPr>
        <p:spPr>
          <a:xfrm>
            <a:off x="6946260" y="980919"/>
            <a:ext cx="15609095" cy="10144126"/>
          </a:xfrm>
          <a:prstGeom prst="rect">
            <a:avLst/>
          </a:prstGeom>
          <a:ln w="190500">
            <a:solidFill>
              <a:srgbClr val="00A1D8"/>
            </a:solidFill>
          </a:ln>
        </p:spPr>
        <p:txBody>
          <a:bodyPr/>
          <a:lstStyle/>
          <a:p>
            <a:pPr marL="0" indent="0" defTabSz="681870">
              <a:spcBef>
                <a:spcPts val="4900"/>
              </a:spcBef>
              <a:buSzTx/>
              <a:buNone/>
              <a:defRPr sz="5810" b="1"/>
            </a:pPr>
            <a:r>
              <a:t>The change in Hannah after her prayer</a:t>
            </a:r>
          </a:p>
          <a:p>
            <a:pPr marL="0" indent="0" defTabSz="681870">
              <a:spcBef>
                <a:spcPts val="4900"/>
              </a:spcBef>
              <a:buSzTx/>
              <a:buNone/>
              <a:defRPr sz="5810" b="1"/>
            </a:pPr>
            <a:r>
              <a:t>She began her prayer with bitterness in her soul and she ended it with no longer sad</a:t>
            </a:r>
          </a:p>
          <a:p>
            <a:pPr marL="0" indent="0" defTabSz="681870">
              <a:spcBef>
                <a:spcPts val="4900"/>
              </a:spcBef>
              <a:buSzTx/>
              <a:buNone/>
              <a:defRPr sz="5810" b="1"/>
            </a:pPr>
            <a:r>
              <a:t>She gave God her burden and left it with Him</a:t>
            </a:r>
          </a:p>
          <a:p>
            <a:pPr marL="0" indent="0" defTabSz="681870">
              <a:spcBef>
                <a:spcPts val="4900"/>
              </a:spcBef>
              <a:buSzTx/>
              <a:buNone/>
              <a:defRPr sz="5810" b="1"/>
            </a:pPr>
            <a:r>
              <a:t>We will give God our burden put still hang to it</a:t>
            </a:r>
          </a:p>
          <a:p>
            <a:pPr marL="0" indent="0" defTabSz="681870">
              <a:spcBef>
                <a:spcPts val="4900"/>
              </a:spcBef>
              <a:buSzTx/>
              <a:buNone/>
              <a:defRPr sz="5810" b="1"/>
            </a:pPr>
            <a:r>
              <a:t>2 Peter 5:7</a:t>
            </a:r>
          </a:p>
        </p:txBody>
      </p:sp>
      <p:grpSp>
        <p:nvGrpSpPr>
          <p:cNvPr id="207" name="Drawing"/>
          <p:cNvGrpSpPr/>
          <p:nvPr/>
        </p:nvGrpSpPr>
        <p:grpSpPr>
          <a:xfrm>
            <a:off x="991109" y="1111270"/>
            <a:ext cx="4819355" cy="11493461"/>
            <a:chOff x="-1495186" y="-11385510"/>
            <a:chExt cx="4819353" cy="11493460"/>
          </a:xfrm>
        </p:grpSpPr>
        <p:pic>
          <p:nvPicPr>
            <p:cNvPr id="19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91822" y="-7647632"/>
              <a:ext cx="1161672" cy="7755582"/>
            </a:xfrm>
            <a:prstGeom prst="rect">
              <a:avLst/>
            </a:prstGeom>
            <a:effectLst/>
          </p:spPr>
        </p:pic>
        <p:pic>
          <p:nvPicPr>
            <p:cNvPr id="19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495187" y="-5297443"/>
              <a:ext cx="1402518" cy="1380932"/>
            </a:xfrm>
            <a:prstGeom prst="rect">
              <a:avLst/>
            </a:prstGeom>
            <a:effectLst/>
          </p:spPr>
        </p:pic>
        <p:pic>
          <p:nvPicPr>
            <p:cNvPr id="199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337321" y="-5488168"/>
              <a:ext cx="1392423" cy="1642904"/>
            </a:xfrm>
            <a:prstGeom prst="rect">
              <a:avLst/>
            </a:prstGeom>
            <a:effectLst/>
          </p:spPr>
        </p:pic>
        <p:pic>
          <p:nvPicPr>
            <p:cNvPr id="20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41884" y="-9786598"/>
              <a:ext cx="3566051" cy="2250324"/>
            </a:xfrm>
            <a:prstGeom prst="rect">
              <a:avLst/>
            </a:prstGeom>
            <a:effectLst/>
          </p:spPr>
        </p:pic>
        <p:pic>
          <p:nvPicPr>
            <p:cNvPr id="203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5651" y="-11385511"/>
              <a:ext cx="2050714" cy="2408257"/>
            </a:xfrm>
            <a:prstGeom prst="rect">
              <a:avLst/>
            </a:prstGeom>
            <a:effectLst/>
          </p:spPr>
        </p:pic>
        <p:pic>
          <p:nvPicPr>
            <p:cNvPr id="205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027165" y="-10697468"/>
              <a:ext cx="1696388" cy="18639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Love for her home"/>
          <p:cNvSpPr txBox="1"/>
          <p:nvPr/>
        </p:nvSpPr>
        <p:spPr>
          <a:xfrm>
            <a:off x="3248264" y="1050065"/>
            <a:ext cx="16723071" cy="1668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10000"/>
            </a:pPr>
            <a:r>
              <a:t>Love </a:t>
            </a:r>
            <a:r>
              <a:rPr u="sng"/>
              <a:t>for her home</a:t>
            </a:r>
          </a:p>
        </p:txBody>
      </p:sp>
      <p:sp>
        <p:nvSpPr>
          <p:cNvPr id="210" name="Hannah bore a son…"/>
          <p:cNvSpPr txBox="1"/>
          <p:nvPr/>
        </p:nvSpPr>
        <p:spPr>
          <a:xfrm>
            <a:off x="818835" y="3318904"/>
            <a:ext cx="21581930" cy="8745729"/>
          </a:xfrm>
          <a:prstGeom prst="rect">
            <a:avLst/>
          </a:prstGeom>
          <a:ln w="177800">
            <a:solidFill>
              <a:srgbClr val="01C7F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9000"/>
            </a:pPr>
            <a:r>
              <a:t>Hannah bore a son</a:t>
            </a:r>
          </a:p>
          <a:p>
            <a:pPr>
              <a:defRPr sz="9000"/>
            </a:pPr>
            <a:r>
              <a:t>Samuel was born out of a prayer</a:t>
            </a:r>
          </a:p>
          <a:p>
            <a:pPr>
              <a:defRPr sz="9000"/>
            </a:pPr>
            <a:r>
              <a:t>Hannah connected to baby Samuel</a:t>
            </a:r>
          </a:p>
          <a:p>
            <a:pPr>
              <a:defRPr sz="9000"/>
            </a:pPr>
            <a:r>
              <a:t>Hannah kept her vow to God</a:t>
            </a:r>
          </a:p>
          <a:p>
            <a:pPr>
              <a:defRPr sz="9000"/>
            </a:pPr>
            <a:r>
              <a:t>God rewarded Hannah later with three boys and two daughters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It’s not my child but God’s child"/>
          <p:cNvSpPr txBox="1"/>
          <p:nvPr/>
        </p:nvSpPr>
        <p:spPr>
          <a:xfrm>
            <a:off x="1710105" y="5765408"/>
            <a:ext cx="20963790" cy="1610171"/>
          </a:xfrm>
          <a:prstGeom prst="rect">
            <a:avLst/>
          </a:prstGeom>
          <a:ln w="190500">
            <a:solidFill>
              <a:srgbClr val="00A1D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8500"/>
            </a:lvl1pPr>
          </a:lstStyle>
          <a:p>
            <a:r>
              <a:t>It’s not my child but God’s child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rowing up, I thought my mother was like other mothers…"/>
          <p:cNvSpPr txBox="1">
            <a:spLocks noGrp="1"/>
          </p:cNvSpPr>
          <p:nvPr>
            <p:ph type="body" idx="1"/>
          </p:nvPr>
        </p:nvSpPr>
        <p:spPr>
          <a:xfrm>
            <a:off x="7500542" y="1383428"/>
            <a:ext cx="15609095" cy="10144126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583287">
              <a:spcBef>
                <a:spcPts val="4100"/>
              </a:spcBef>
              <a:buSzTx/>
              <a:buNone/>
              <a:defRPr sz="4685" b="1"/>
            </a:pPr>
            <a:r>
              <a:t>Growing up, I thought my mother was like other mothers</a:t>
            </a:r>
          </a:p>
          <a:p>
            <a:pPr marL="0" indent="0" defTabSz="583287">
              <a:spcBef>
                <a:spcPts val="4100"/>
              </a:spcBef>
              <a:buSzTx/>
              <a:buNone/>
              <a:defRPr sz="4685" b="1"/>
            </a:pPr>
            <a:r>
              <a:t>That somehow all mothers had made a pact to be the same</a:t>
            </a:r>
          </a:p>
          <a:p>
            <a:pPr marL="0" indent="0" defTabSz="583287">
              <a:spcBef>
                <a:spcPts val="4100"/>
              </a:spcBef>
              <a:buSzTx/>
              <a:buNone/>
              <a:defRPr sz="4685" b="1"/>
            </a:pPr>
            <a:r>
              <a:t>I quickly realized that to be untrue.</a:t>
            </a:r>
          </a:p>
          <a:p>
            <a:pPr marL="0" indent="0" defTabSz="583287">
              <a:spcBef>
                <a:spcPts val="4100"/>
              </a:spcBef>
              <a:buSzTx/>
              <a:buNone/>
              <a:defRPr sz="4685" b="1"/>
            </a:pPr>
            <a:r>
              <a:t>Children from broken and divorced homes</a:t>
            </a:r>
          </a:p>
          <a:p>
            <a:pPr marL="0" indent="0" defTabSz="583287">
              <a:spcBef>
                <a:spcPts val="4100"/>
              </a:spcBef>
              <a:buSzTx/>
              <a:buNone/>
              <a:defRPr sz="4685" b="1"/>
            </a:pPr>
            <a:r>
              <a:t>Children in someone else’s care</a:t>
            </a:r>
          </a:p>
          <a:p>
            <a:pPr marL="0" indent="0" defTabSz="583287">
              <a:spcBef>
                <a:spcPts val="4100"/>
              </a:spcBef>
              <a:buSzTx/>
              <a:buNone/>
              <a:defRPr sz="4685" b="1"/>
            </a:pPr>
            <a:r>
              <a:t>We cannot choose our parents</a:t>
            </a:r>
          </a:p>
          <a:p>
            <a:pPr marL="0" indent="0" defTabSz="583287">
              <a:spcBef>
                <a:spcPts val="4100"/>
              </a:spcBef>
              <a:buSzTx/>
              <a:buNone/>
              <a:defRPr sz="4685" b="1"/>
            </a:pPr>
            <a:r>
              <a:t>If we are blessed to have a godly mother, it’s priceless</a:t>
            </a:r>
          </a:p>
        </p:txBody>
      </p:sp>
      <p:pic>
        <p:nvPicPr>
          <p:cNvPr id="123" name="5A27614F-10C1-440D-968F-DF822E6E45BC-L0-001.jpeg" descr="5A27614F-10C1-440D-968F-DF822E6E45B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848" y="2140744"/>
            <a:ext cx="6681670" cy="8908893"/>
          </a:xfrm>
          <a:prstGeom prst="rect">
            <a:avLst/>
          </a:prstGeom>
          <a:ln w="101600">
            <a:solidFill>
              <a:srgbClr val="00A1D8"/>
            </a:solidFill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0EBE723D-FAD1-4F9A-B380-ADAADEEF4810-L0-001.jpeg" descr="0EBE723D-FAD1-4F9A-B380-ADAADEEF4810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0015" r="5135" b="16105"/>
          <a:stretch>
            <a:fillRect/>
          </a:stretch>
        </p:blipFill>
        <p:spPr>
          <a:xfrm>
            <a:off x="12495609" y="4161044"/>
            <a:ext cx="7500938" cy="7416630"/>
          </a:xfrm>
          <a:prstGeom prst="rect">
            <a:avLst/>
          </a:prstGeom>
          <a:ln w="101600">
            <a:solidFill>
              <a:srgbClr val="FFFFFF"/>
            </a:solidFill>
          </a:ln>
        </p:spPr>
      </p:pic>
      <p:sp>
        <p:nvSpPr>
          <p:cNvPr id="126" name="The time of Jud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The time of Judges</a:t>
            </a:r>
          </a:p>
        </p:txBody>
      </p:sp>
      <p:sp>
        <p:nvSpPr>
          <p:cNvPr id="127" name="After the days of Joshua, the Israelites practiced idolatry (2:11-12)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528065" indent="-528065" defTabSz="632579">
              <a:spcBef>
                <a:spcPts val="3400"/>
              </a:spcBef>
              <a:defRPr sz="4312" b="1"/>
            </a:pPr>
            <a:r>
              <a:t>After the days of Joshua, the Israelites practiced idolatry (2:11-12)</a:t>
            </a:r>
          </a:p>
          <a:p>
            <a:pPr marL="528065" indent="-528065" defTabSz="632579">
              <a:spcBef>
                <a:spcPts val="3400"/>
              </a:spcBef>
              <a:defRPr sz="4312" b="1"/>
            </a:pPr>
            <a:r>
              <a:t>The Lord punished the people</a:t>
            </a:r>
          </a:p>
          <a:p>
            <a:pPr marL="528065" indent="-528065" defTabSz="632579">
              <a:spcBef>
                <a:spcPts val="3400"/>
              </a:spcBef>
              <a:defRPr sz="4312" b="1"/>
            </a:pPr>
            <a:r>
              <a:t>They would cry out to Him and Hod brought forth judges to deliver them</a:t>
            </a:r>
          </a:p>
          <a:p>
            <a:pPr marL="528065" indent="-528065" defTabSz="632579">
              <a:spcBef>
                <a:spcPts val="3400"/>
              </a:spcBef>
              <a:defRPr sz="4312" b="1"/>
            </a:pPr>
            <a:r>
              <a:t>A same rebellious cycle throughout judges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uring this difficult time, an answer was born"/>
          <p:cNvSpPr txBox="1">
            <a:spLocks noGrp="1"/>
          </p:cNvSpPr>
          <p:nvPr>
            <p:ph type="title"/>
          </p:nvPr>
        </p:nvSpPr>
        <p:spPr>
          <a:xfrm>
            <a:off x="4833937" y="545434"/>
            <a:ext cx="14716126" cy="4643439"/>
          </a:xfrm>
          <a:prstGeom prst="rect">
            <a:avLst/>
          </a:prstGeom>
        </p:spPr>
        <p:txBody>
          <a:bodyPr/>
          <a:lstStyle>
            <a:lvl1pPr defTabSz="714732">
              <a:defRPr sz="9744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During this difficult time, an answer was born</a:t>
            </a:r>
          </a:p>
        </p:txBody>
      </p:sp>
      <p:sp>
        <p:nvSpPr>
          <p:cNvPr id="130" name="The born answer came from a godly woman"/>
          <p:cNvSpPr txBox="1"/>
          <p:nvPr/>
        </p:nvSpPr>
        <p:spPr>
          <a:xfrm>
            <a:off x="4820209" y="6589323"/>
            <a:ext cx="14117989" cy="528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11200"/>
            </a:lvl1pPr>
          </a:lstStyle>
          <a:p>
            <a:r>
              <a:t>The born answer came from a godly woman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ove for her husba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Love </a:t>
            </a:r>
            <a:r>
              <a:rPr u="sng"/>
              <a:t>for her husband</a:t>
            </a:r>
          </a:p>
        </p:txBody>
      </p:sp>
      <p:sp>
        <p:nvSpPr>
          <p:cNvPr id="133" name="The book of first Samuel opens up into the home Elkana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ln w="139700">
            <a:solidFill>
              <a:srgbClr val="00A1D8"/>
            </a:solidFill>
          </a:ln>
        </p:spPr>
        <p:txBody>
          <a:bodyPr/>
          <a:lstStyle/>
          <a:p>
            <a:pPr marL="0" indent="0" defTabSz="665440">
              <a:spcBef>
                <a:spcPts val="4700"/>
              </a:spcBef>
              <a:buSzTx/>
              <a:buNone/>
              <a:defRPr sz="5670" b="1"/>
            </a:pPr>
            <a:r>
              <a:t>The book of first Samuel opens up into the home Elkanah</a:t>
            </a:r>
          </a:p>
          <a:p>
            <a:pPr marL="0" indent="0" defTabSz="665440">
              <a:spcBef>
                <a:spcPts val="4700"/>
              </a:spcBef>
              <a:buSzTx/>
              <a:buNone/>
              <a:defRPr sz="5670" b="1"/>
            </a:pPr>
            <a:r>
              <a:t>He was from Ephraim and a descendant of Levi</a:t>
            </a:r>
          </a:p>
          <a:p>
            <a:pPr marL="0" indent="0" defTabSz="665440">
              <a:spcBef>
                <a:spcPts val="4700"/>
              </a:spcBef>
              <a:buSzTx/>
              <a:buNone/>
              <a:defRPr sz="5670" b="1"/>
            </a:pPr>
            <a:r>
              <a:t>He had two wives</a:t>
            </a:r>
          </a:p>
          <a:p>
            <a:pPr marL="0" indent="0" defTabSz="665440">
              <a:spcBef>
                <a:spcPts val="4700"/>
              </a:spcBef>
              <a:buSzTx/>
              <a:buNone/>
              <a:defRPr sz="5670" b="1"/>
            </a:pPr>
            <a:r>
              <a:t> Peninnah had children</a:t>
            </a:r>
          </a:p>
          <a:p>
            <a:pPr marL="0" indent="0" defTabSz="665440">
              <a:spcBef>
                <a:spcPts val="4700"/>
              </a:spcBef>
              <a:buSzTx/>
              <a:buNone/>
              <a:defRPr sz="5670" b="1"/>
            </a:pPr>
            <a:r>
              <a:t>Hannah had no children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olygamy was not a part of God’s will but it was practiced in early Israel…"/>
          <p:cNvSpPr txBox="1">
            <a:spLocks noGrp="1"/>
          </p:cNvSpPr>
          <p:nvPr>
            <p:ph type="body" idx="1"/>
          </p:nvPr>
        </p:nvSpPr>
        <p:spPr>
          <a:xfrm>
            <a:off x="6888759" y="1785937"/>
            <a:ext cx="15609095" cy="10144126"/>
          </a:xfrm>
          <a:prstGeom prst="rect">
            <a:avLst/>
          </a:prstGeom>
          <a:ln w="114300">
            <a:solidFill>
              <a:srgbClr val="00A1D8"/>
            </a:solidFill>
          </a:ln>
        </p:spPr>
        <p:txBody>
          <a:bodyPr/>
          <a:lstStyle/>
          <a:p>
            <a:pPr marL="800100" indent="-800100" defTabSz="739378">
              <a:spcBef>
                <a:spcPts val="5300"/>
              </a:spcBef>
              <a:defRPr sz="5760" b="1"/>
            </a:pPr>
            <a:r>
              <a:t>Polygamy was not a part of God’s will but it was practiced in early Israel</a:t>
            </a:r>
          </a:p>
          <a:p>
            <a:pPr marL="800100" indent="-800100" defTabSz="739378">
              <a:spcBef>
                <a:spcPts val="5300"/>
              </a:spcBef>
              <a:defRPr sz="5760" b="1"/>
            </a:pPr>
            <a:r>
              <a:t>Hannah longed to be a mother</a:t>
            </a:r>
          </a:p>
          <a:p>
            <a:pPr marL="800100" indent="-800100" defTabSz="739378">
              <a:spcBef>
                <a:spcPts val="5300"/>
              </a:spcBef>
              <a:defRPr sz="5760" b="1"/>
            </a:pPr>
            <a:r>
              <a:t>She worshiped with her husband at Shiloh</a:t>
            </a:r>
          </a:p>
          <a:p>
            <a:pPr marL="800100" indent="-800100" defTabSz="739378">
              <a:spcBef>
                <a:spcPts val="5300"/>
              </a:spcBef>
              <a:defRPr sz="5760" b="1"/>
            </a:pPr>
            <a:r>
              <a:t>This was done annually (1.7)</a:t>
            </a:r>
          </a:p>
          <a:p>
            <a:pPr marL="800100" indent="-800100" defTabSz="739378">
              <a:spcBef>
                <a:spcPts val="5300"/>
              </a:spcBef>
              <a:defRPr sz="5760" b="1"/>
            </a:pPr>
            <a:r>
              <a:t>They worshiped God together, which helps in handling adversity </a:t>
            </a:r>
          </a:p>
        </p:txBody>
      </p:sp>
      <p:grpSp>
        <p:nvGrpSpPr>
          <p:cNvPr id="146" name="Drawing"/>
          <p:cNvGrpSpPr/>
          <p:nvPr/>
        </p:nvGrpSpPr>
        <p:grpSpPr>
          <a:xfrm>
            <a:off x="1426904" y="3522404"/>
            <a:ext cx="3593137" cy="9494588"/>
            <a:chOff x="-1921910" y="-9386637"/>
            <a:chExt cx="3593136" cy="9494587"/>
          </a:xfrm>
        </p:grpSpPr>
        <p:pic>
          <p:nvPicPr>
            <p:cNvPr id="136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89224" y="-7424991"/>
              <a:ext cx="1370788" cy="7532941"/>
            </a:xfrm>
            <a:prstGeom prst="rect">
              <a:avLst/>
            </a:prstGeom>
            <a:effectLst/>
          </p:spPr>
        </p:pic>
        <p:pic>
          <p:nvPicPr>
            <p:cNvPr id="138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21911" y="-5477479"/>
              <a:ext cx="2001746" cy="1277986"/>
            </a:xfrm>
            <a:prstGeom prst="rect">
              <a:avLst/>
            </a:prstGeom>
            <a:effectLst/>
          </p:spPr>
        </p:pic>
        <p:pic>
          <p:nvPicPr>
            <p:cNvPr id="140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23573" y="-5683778"/>
              <a:ext cx="1696560" cy="1407254"/>
            </a:xfrm>
            <a:prstGeom prst="rect">
              <a:avLst/>
            </a:prstGeom>
            <a:effectLst/>
          </p:spPr>
        </p:pic>
        <p:pic>
          <p:nvPicPr>
            <p:cNvPr id="142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14616" y="-9386638"/>
              <a:ext cx="2185842" cy="2289734"/>
            </a:xfrm>
            <a:prstGeom prst="rect">
              <a:avLst/>
            </a:prstGeom>
            <a:effectLst/>
          </p:spPr>
        </p:pic>
        <p:pic>
          <p:nvPicPr>
            <p:cNvPr id="144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402547" y="-9249420"/>
              <a:ext cx="1908024" cy="18717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ove for G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Love </a:t>
            </a:r>
            <a:r>
              <a:rPr u="sng"/>
              <a:t>for God</a:t>
            </a:r>
          </a:p>
        </p:txBody>
      </p:sp>
      <p:sp>
        <p:nvSpPr>
          <p:cNvPr id="149" name="Hannah brought her burden to the Lord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  <a:ln w="114300">
            <a:solidFill>
              <a:srgbClr val="00A1D8"/>
            </a:solidFill>
          </a:ln>
        </p:spPr>
        <p:txBody>
          <a:bodyPr/>
          <a:lstStyle/>
          <a:p>
            <a:pPr marL="0" indent="0" defTabSz="575071">
              <a:spcBef>
                <a:spcPts val="3100"/>
              </a:spcBef>
              <a:buSzTx/>
              <a:buNone/>
              <a:defRPr sz="4340" b="1"/>
            </a:pPr>
            <a:r>
              <a:t>Hannah brought her burden to the Lord</a:t>
            </a:r>
          </a:p>
          <a:p>
            <a:pPr marL="0" indent="0" defTabSz="575071">
              <a:spcBef>
                <a:spcPts val="3100"/>
              </a:spcBef>
              <a:buSzTx/>
              <a:buNone/>
              <a:defRPr sz="4340" b="1"/>
            </a:pPr>
            <a:r>
              <a:t>Notice: the burden of a closed womb brought her closer to the Lord</a:t>
            </a:r>
          </a:p>
          <a:p>
            <a:pPr marL="0" indent="0" defTabSz="575071">
              <a:spcBef>
                <a:spcPts val="3100"/>
              </a:spcBef>
              <a:buSzTx/>
              <a:buNone/>
              <a:defRPr sz="4340" b="1"/>
            </a:pPr>
            <a:r>
              <a:t>It’s Hannah that is highlighted in the Scriptures and not Peninnah</a:t>
            </a:r>
          </a:p>
          <a:p>
            <a:pPr marL="0" indent="0" defTabSz="575071">
              <a:spcBef>
                <a:spcPts val="3100"/>
              </a:spcBef>
              <a:buSzTx/>
              <a:buNone/>
              <a:defRPr sz="4340" b="1"/>
            </a:pPr>
            <a:r>
              <a:t>I believe the same holds true today (James 1:2)</a:t>
            </a:r>
          </a:p>
        </p:txBody>
      </p:sp>
      <p:pic>
        <p:nvPicPr>
          <p:cNvPr id="150" name="FEDA10CA-A8A5-4DD0-A244-CB33718CB7DA-L0-001.jpeg" descr="FEDA10CA-A8A5-4DD0-A244-CB33718CB7D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25571" y="5148984"/>
            <a:ext cx="9127657" cy="4781155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Hannah did the one thing she could do- prayed…"/>
          <p:cNvSpPr txBox="1">
            <a:spLocks noGrp="1"/>
          </p:cNvSpPr>
          <p:nvPr>
            <p:ph type="body" idx="1"/>
          </p:nvPr>
        </p:nvSpPr>
        <p:spPr>
          <a:xfrm>
            <a:off x="2029899" y="1527181"/>
            <a:ext cx="15609095" cy="10144126"/>
          </a:xfrm>
          <a:prstGeom prst="rect">
            <a:avLst/>
          </a:prstGeom>
          <a:ln w="177800">
            <a:solidFill>
              <a:srgbClr val="00A1D8"/>
            </a:solidFill>
          </a:ln>
        </p:spPr>
        <p:txBody>
          <a:bodyPr/>
          <a:lstStyle/>
          <a:p>
            <a:pPr marL="0" indent="0" defTabSz="632579">
              <a:spcBef>
                <a:spcPts val="4500"/>
              </a:spcBef>
              <a:buSzTx/>
              <a:buNone/>
              <a:defRPr sz="5390" b="1"/>
            </a:pPr>
            <a:r>
              <a:t>Hannah did the one thing she could do- prayed</a:t>
            </a:r>
          </a:p>
          <a:p>
            <a:pPr marL="0" indent="0" defTabSz="632579">
              <a:spcBef>
                <a:spcPts val="4500"/>
              </a:spcBef>
              <a:buSzTx/>
              <a:buNone/>
              <a:defRPr sz="5390" b="1"/>
            </a:pPr>
            <a:r>
              <a:t>She “prayed to the Lord and wept in anguish” (1:10)</a:t>
            </a:r>
          </a:p>
          <a:p>
            <a:pPr marL="0" indent="0" defTabSz="632579">
              <a:spcBef>
                <a:spcPts val="4500"/>
              </a:spcBef>
              <a:buSzTx/>
              <a:buNone/>
              <a:defRPr sz="5390" b="1"/>
            </a:pPr>
            <a:r>
              <a:t>She poured her soul out before the Lord</a:t>
            </a:r>
          </a:p>
          <a:p>
            <a:pPr marL="0" indent="0" defTabSz="632579">
              <a:spcBef>
                <a:spcPts val="4500"/>
              </a:spcBef>
              <a:buSzTx/>
              <a:buNone/>
              <a:defRPr sz="5390" b="1"/>
            </a:pPr>
            <a:r>
              <a:t>Hannah poured her soul and the unnamed widow poured her oil out</a:t>
            </a:r>
          </a:p>
          <a:p>
            <a:pPr marL="0" indent="0" defTabSz="632579">
              <a:spcBef>
                <a:spcPts val="4500"/>
              </a:spcBef>
              <a:buSzTx/>
              <a:buNone/>
              <a:defRPr sz="5390" b="1"/>
            </a:pPr>
            <a:r>
              <a:t>Do we see a common theme?</a:t>
            </a:r>
          </a:p>
        </p:txBody>
      </p:sp>
      <p:grpSp>
        <p:nvGrpSpPr>
          <p:cNvPr id="169" name="Drawing"/>
          <p:cNvGrpSpPr/>
          <p:nvPr/>
        </p:nvGrpSpPr>
        <p:grpSpPr>
          <a:xfrm>
            <a:off x="19065479" y="2105849"/>
            <a:ext cx="5025576" cy="10925518"/>
            <a:chOff x="-800584" y="-10817566"/>
            <a:chExt cx="5025575" cy="10925516"/>
          </a:xfrm>
        </p:grpSpPr>
        <p:pic>
          <p:nvPicPr>
            <p:cNvPr id="153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07316" y="-7209360"/>
              <a:ext cx="1581557" cy="7317310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2068" y="-5415799"/>
              <a:ext cx="2207215" cy="1211152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800585" y="-5182440"/>
              <a:ext cx="1556061" cy="1054187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48035" y="-9207531"/>
              <a:ext cx="831852" cy="799481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8154" y="-8675644"/>
              <a:ext cx="2417215" cy="1961211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92109" y="-9315985"/>
              <a:ext cx="2132883" cy="1708216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48621" y="-10817567"/>
              <a:ext cx="2051225" cy="1998441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31160" y="-10302458"/>
              <a:ext cx="2237288" cy="197209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annah made a vow to God…"/>
          <p:cNvSpPr txBox="1">
            <a:spLocks noGrp="1"/>
          </p:cNvSpPr>
          <p:nvPr>
            <p:ph type="body" idx="1"/>
          </p:nvPr>
        </p:nvSpPr>
        <p:spPr>
          <a:xfrm>
            <a:off x="1569889" y="1412179"/>
            <a:ext cx="15609095" cy="10144126"/>
          </a:xfrm>
          <a:prstGeom prst="rect">
            <a:avLst/>
          </a:prstGeom>
          <a:ln w="127000">
            <a:solidFill>
              <a:srgbClr val="00A1D8"/>
            </a:solidFill>
          </a:ln>
        </p:spPr>
        <p:txBody>
          <a:bodyPr/>
          <a:lstStyle/>
          <a:p>
            <a:pPr marL="0" indent="0" defTabSz="517564">
              <a:spcBef>
                <a:spcPts val="3700"/>
              </a:spcBef>
              <a:buSzTx/>
              <a:buNone/>
              <a:defRPr sz="5040" b="1"/>
            </a:pPr>
            <a:r>
              <a:t>Hannah made a vow to God</a:t>
            </a:r>
          </a:p>
          <a:p>
            <a:pPr marL="0" indent="0" defTabSz="517564">
              <a:spcBef>
                <a:spcPts val="3700"/>
              </a:spcBef>
              <a:buSzTx/>
              <a:buNone/>
              <a:defRPr sz="5040" b="1"/>
            </a:pPr>
            <a:r>
              <a:t>I Samuel 1:11</a:t>
            </a:r>
          </a:p>
          <a:p>
            <a:pPr marL="0" indent="0" defTabSz="517564">
              <a:spcBef>
                <a:spcPts val="3700"/>
              </a:spcBef>
              <a:buSzTx/>
              <a:buNone/>
              <a:defRPr sz="5040" b="1"/>
            </a:pPr>
            <a:r>
              <a:t>She asked for a son so she could give him back to God</a:t>
            </a:r>
          </a:p>
          <a:p>
            <a:pPr marL="0" indent="0" defTabSz="517564">
              <a:spcBef>
                <a:spcPts val="3700"/>
              </a:spcBef>
              <a:buSzTx/>
              <a:buNone/>
              <a:defRPr sz="5040" b="1"/>
            </a:pPr>
            <a:r>
              <a:t>She didn’t ask for children but one son</a:t>
            </a:r>
          </a:p>
          <a:p>
            <a:pPr marL="0" indent="0" defTabSz="517564">
              <a:spcBef>
                <a:spcPts val="3700"/>
              </a:spcBef>
              <a:buSzTx/>
              <a:buNone/>
              <a:defRPr sz="5040" b="1"/>
            </a:pPr>
            <a:r>
              <a:t>A son for the Lord</a:t>
            </a:r>
          </a:p>
          <a:p>
            <a:pPr marL="0" indent="0" defTabSz="517564">
              <a:spcBef>
                <a:spcPts val="3700"/>
              </a:spcBef>
              <a:buSzTx/>
              <a:buNone/>
              <a:defRPr sz="5040" b="1"/>
            </a:pPr>
            <a:r>
              <a:t>Her strong devotion was mistaken by the priest as someone drunk</a:t>
            </a:r>
          </a:p>
          <a:p>
            <a:pPr marL="0" indent="0" defTabSz="517564">
              <a:spcBef>
                <a:spcPts val="3700"/>
              </a:spcBef>
              <a:buSzTx/>
              <a:buNone/>
              <a:defRPr sz="5040" b="1"/>
            </a:pPr>
            <a:r>
              <a:t>Hannah had poured her sorrow and not wine</a:t>
            </a:r>
          </a:p>
        </p:txBody>
      </p:sp>
      <p:grpSp>
        <p:nvGrpSpPr>
          <p:cNvPr id="192" name="Drawing"/>
          <p:cNvGrpSpPr/>
          <p:nvPr/>
        </p:nvGrpSpPr>
        <p:grpSpPr>
          <a:xfrm>
            <a:off x="18163088" y="1081362"/>
            <a:ext cx="6093257" cy="12251887"/>
            <a:chOff x="-3183633" y="-12143935"/>
            <a:chExt cx="6093256" cy="12251885"/>
          </a:xfrm>
        </p:grpSpPr>
        <p:pic>
          <p:nvPicPr>
            <p:cNvPr id="172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07316" y="-8934399"/>
              <a:ext cx="1495305" cy="9042349"/>
            </a:xfrm>
            <a:prstGeom prst="rect">
              <a:avLst/>
            </a:prstGeom>
            <a:effectLst/>
          </p:spPr>
        </p:pic>
        <p:pic>
          <p:nvPicPr>
            <p:cNvPr id="174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216625" y="-9825670"/>
              <a:ext cx="1419564" cy="9646114"/>
            </a:xfrm>
            <a:prstGeom prst="rect">
              <a:avLst/>
            </a:prstGeom>
            <a:effectLst/>
          </p:spPr>
        </p:pic>
        <p:pic>
          <p:nvPicPr>
            <p:cNvPr id="176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745621" y="-6749351"/>
              <a:ext cx="1143543" cy="971221"/>
            </a:xfrm>
            <a:prstGeom prst="rect">
              <a:avLst/>
            </a:prstGeom>
            <a:effectLst/>
          </p:spPr>
        </p:pic>
        <p:pic>
          <p:nvPicPr>
            <p:cNvPr id="178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976107" y="-6920285"/>
              <a:ext cx="770760" cy="1004974"/>
            </a:xfrm>
            <a:prstGeom prst="rect">
              <a:avLst/>
            </a:prstGeom>
            <a:effectLst/>
          </p:spPr>
        </p:pic>
        <p:pic>
          <p:nvPicPr>
            <p:cNvPr id="18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475496" y="-6661099"/>
              <a:ext cx="1144720" cy="1119547"/>
            </a:xfrm>
            <a:prstGeom prst="rect">
              <a:avLst/>
            </a:prstGeom>
            <a:effectLst/>
          </p:spPr>
        </p:pic>
        <p:pic>
          <p:nvPicPr>
            <p:cNvPr id="182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3323" y="-6589523"/>
              <a:ext cx="807823" cy="1091097"/>
            </a:xfrm>
            <a:prstGeom prst="rect">
              <a:avLst/>
            </a:prstGeom>
            <a:effectLst/>
          </p:spPr>
        </p:pic>
        <p:pic>
          <p:nvPicPr>
            <p:cNvPr id="184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3183634" y="-12143936"/>
              <a:ext cx="2808908" cy="2462290"/>
            </a:xfrm>
            <a:prstGeom prst="rect">
              <a:avLst/>
            </a:prstGeom>
            <a:effectLst/>
          </p:spPr>
        </p:pic>
        <p:pic>
          <p:nvPicPr>
            <p:cNvPr id="186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1258" y="-11427629"/>
              <a:ext cx="2428365" cy="3065874"/>
            </a:xfrm>
            <a:prstGeom prst="rect">
              <a:avLst/>
            </a:prstGeom>
            <a:effectLst/>
          </p:spPr>
        </p:pic>
        <p:pic>
          <p:nvPicPr>
            <p:cNvPr id="188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2959862" y="-11830491"/>
              <a:ext cx="2490075" cy="1948779"/>
            </a:xfrm>
            <a:prstGeom prst="rect">
              <a:avLst/>
            </a:prstGeom>
            <a:effectLst/>
          </p:spPr>
        </p:pic>
        <p:pic>
          <p:nvPicPr>
            <p:cNvPr id="190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37743" y="-10985695"/>
              <a:ext cx="2099728" cy="220831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Custom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Helvetica Neue</vt:lpstr>
      <vt:lpstr>Helvetica Neue Light</vt:lpstr>
      <vt:lpstr>Helvetica Neue Medium</vt:lpstr>
      <vt:lpstr>Black</vt:lpstr>
      <vt:lpstr>Godly Mother</vt:lpstr>
      <vt:lpstr>PowerPoint Presentation</vt:lpstr>
      <vt:lpstr>The time of Judges</vt:lpstr>
      <vt:lpstr>During this difficult time, an answer was born</vt:lpstr>
      <vt:lpstr>Love for her husband</vt:lpstr>
      <vt:lpstr>PowerPoint Presentation</vt:lpstr>
      <vt:lpstr>Love for God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Godly Mother</dc:title>
  <dc:creator>Stephen Bishop</dc:creator>
  <cp:lastModifiedBy>Stephen Bishop</cp:lastModifiedBy>
  <cp:revision>1</cp:revision>
  <dcterms:modified xsi:type="dcterms:W3CDTF">2019-05-13T01:27:52Z</dcterms:modified>
</cp:coreProperties>
</file>