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2" d="100"/>
          <a:sy n="32" d="100"/>
        </p:scale>
        <p:origin x="9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72312"/>
            <a:ext cx="14716126" cy="158948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5325070" y="928687"/>
            <a:ext cx="13722210" cy="830461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519296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12495609" y="898481"/>
            <a:ext cx="7489362" cy="1155501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97265"/>
            <a:ext cx="7500938" cy="578643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354364" indent="-465364">
              <a:spcBef>
                <a:spcPts val="4500"/>
              </a:spcBef>
              <a:defRPr sz="3800"/>
            </a:lvl3pPr>
            <a:lvl4pPr marL="1798864" indent="-465364">
              <a:spcBef>
                <a:spcPts val="4500"/>
              </a:spcBef>
              <a:defRPr sz="3800"/>
            </a:lvl4pPr>
            <a:lvl5pPr marL="22433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2513468" y="6983015"/>
            <a:ext cx="7500939" cy="548282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2513468" y="892968"/>
            <a:ext cx="7500939" cy="548282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4387453" y="892968"/>
            <a:ext cx="7500938" cy="1157287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60798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4833937" y="6000353"/>
            <a:ext cx="14716126" cy="965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3043535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08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0527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497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9417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386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8307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75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7197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64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D70C3304-E6B3-40E3-95B9-28498AF5C2DD-L0-001.jpeg" descr="D70C3304-E6B3-40E3-95B9-28498AF5C2DD-L0-001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9601" b="9601"/>
          <a:stretch>
            <a:fillRect/>
          </a:stretch>
        </p:blipFill>
        <p:spPr>
          <a:xfrm>
            <a:off x="5586175" y="3481134"/>
            <a:ext cx="13722210" cy="8304611"/>
          </a:xfrm>
          <a:prstGeom prst="rect">
            <a:avLst/>
          </a:prstGeom>
          <a:ln w="101600">
            <a:solidFill>
              <a:srgbClr val="FFFFFF"/>
            </a:solidFill>
          </a:ln>
        </p:spPr>
      </p:pic>
      <p:sp>
        <p:nvSpPr>
          <p:cNvPr id="120" name="A Suffering Servant, Soldiers, Simon"/>
          <p:cNvSpPr txBox="1">
            <a:spLocks noGrp="1"/>
          </p:cNvSpPr>
          <p:nvPr>
            <p:ph type="title"/>
          </p:nvPr>
        </p:nvSpPr>
        <p:spPr>
          <a:xfrm>
            <a:off x="5089182" y="1067074"/>
            <a:ext cx="14716126" cy="2000251"/>
          </a:xfrm>
          <a:prstGeom prst="rect">
            <a:avLst/>
          </a:prstGeom>
        </p:spPr>
        <p:txBody>
          <a:bodyPr/>
          <a:lstStyle>
            <a:lvl1pPr defTabSz="476488">
              <a:defRPr sz="6496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 Suffering Servant, Soldiers, Simon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Imagine if going to heaven was different..."/>
          <p:cNvSpPr txBox="1">
            <a:spLocks noGrp="1"/>
          </p:cNvSpPr>
          <p:nvPr>
            <p:ph type="title"/>
          </p:nvPr>
        </p:nvSpPr>
        <p:spPr>
          <a:xfrm>
            <a:off x="4833937" y="2551045"/>
            <a:ext cx="14716126" cy="8613910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Imagine if going to heaven was different...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raise be to Jesus Chri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39378">
              <a:defRPr sz="1008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Praise be to Jesus Christ</a:t>
            </a:r>
          </a:p>
        </p:txBody>
      </p:sp>
      <p:sp>
        <p:nvSpPr>
          <p:cNvPr id="125" name="Jesus' sacrifice was once and for all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83255" indent="-783255" defTabSz="764024">
              <a:spcBef>
                <a:spcPts val="5400"/>
              </a:spcBef>
              <a:defRPr sz="6696" b="1">
                <a:latin typeface="Helvetica"/>
                <a:ea typeface="Helvetica"/>
                <a:cs typeface="Helvetica"/>
                <a:sym typeface="Helvetica"/>
              </a:defRPr>
            </a:pPr>
            <a:r>
              <a:t>Jesus' sacrifice was once and for all</a:t>
            </a:r>
          </a:p>
          <a:p>
            <a:pPr marL="783255" indent="-783255" defTabSz="764024">
              <a:spcBef>
                <a:spcPts val="5400"/>
              </a:spcBef>
              <a:defRPr sz="6696" b="1">
                <a:latin typeface="Helvetica"/>
                <a:ea typeface="Helvetica"/>
                <a:cs typeface="Helvetica"/>
                <a:sym typeface="Helvetica"/>
              </a:defRPr>
            </a:pPr>
            <a:r>
              <a:t>Romans 6:10</a:t>
            </a:r>
          </a:p>
          <a:p>
            <a:pPr marL="783255" indent="-783255" defTabSz="764024">
              <a:spcBef>
                <a:spcPts val="5400"/>
              </a:spcBef>
              <a:defRPr sz="6696" b="1">
                <a:latin typeface="Helvetica"/>
                <a:ea typeface="Helvetica"/>
                <a:cs typeface="Helvetica"/>
                <a:sym typeface="Helvetica"/>
              </a:defRPr>
            </a:pPr>
            <a:r>
              <a:t>There is no need for Jesus to die again or us to die for our sins</a:t>
            </a:r>
          </a:p>
          <a:p>
            <a:pPr marL="783255" indent="-783255" defTabSz="764024">
              <a:spcBef>
                <a:spcPts val="5400"/>
              </a:spcBef>
              <a:defRPr sz="6696" b="1">
                <a:latin typeface="Helvetica"/>
                <a:ea typeface="Helvetica"/>
                <a:cs typeface="Helvetica"/>
                <a:sym typeface="Helvetica"/>
              </a:defRPr>
            </a:pPr>
            <a:r>
              <a:t>How much easier for us to believe, obey, and follow Him?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2D7BBA2B-382B-4CA5-9198-C0C0187513EB-L0-001.jpeg" descr="2D7BBA2B-382B-4CA5-9198-C0C0187513EB-L0-001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9928" b="9928"/>
          <a:stretch>
            <a:fillRect/>
          </a:stretch>
        </p:blipFill>
        <p:spPr>
          <a:prstGeom prst="rect">
            <a:avLst/>
          </a:prstGeom>
          <a:ln w="101600">
            <a:solidFill>
              <a:srgbClr val="FFFFFF"/>
            </a:solidFill>
          </a:ln>
        </p:spPr>
      </p:pic>
      <p:sp>
        <p:nvSpPr>
          <p:cNvPr id="128" name="A Suffering Serva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 Suffering Servant</a:t>
            </a:r>
          </a:p>
        </p:txBody>
      </p:sp>
      <p:sp>
        <p:nvSpPr>
          <p:cNvPr id="129" name="It is worth reading and reflecting the last hours before the cross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804590" indent="-804590" defTabSz="599717">
              <a:spcBef>
                <a:spcPts val="3200"/>
              </a:spcBef>
              <a:defRPr sz="6570" b="1">
                <a:latin typeface="Helvetica"/>
                <a:ea typeface="Helvetica"/>
                <a:cs typeface="Helvetica"/>
                <a:sym typeface="Helvetica"/>
              </a:defRPr>
            </a:pPr>
            <a:r>
              <a:t>It is worth reading and reflecting the last hours before the cross</a:t>
            </a:r>
          </a:p>
          <a:p>
            <a:pPr marL="804590" indent="-804590" defTabSz="599717">
              <a:spcBef>
                <a:spcPts val="3200"/>
              </a:spcBef>
              <a:defRPr sz="6570" b="1">
                <a:latin typeface="Helvetica"/>
                <a:ea typeface="Helvetica"/>
                <a:cs typeface="Helvetica"/>
                <a:sym typeface="Helvetica"/>
              </a:defRPr>
            </a:pPr>
            <a:r>
              <a:t>Jesus was flogged and humiliated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Flogging was designed to inflict incredible pain and leave the victim with only enough strength to carry their cross…"/>
          <p:cNvSpPr txBox="1">
            <a:spLocks noGrp="1"/>
          </p:cNvSpPr>
          <p:nvPr>
            <p:ph type="body" idx="1"/>
          </p:nvPr>
        </p:nvSpPr>
        <p:spPr>
          <a:xfrm>
            <a:off x="3266478" y="1057432"/>
            <a:ext cx="17540504" cy="11601136"/>
          </a:xfrm>
          <a:prstGeom prst="rect">
            <a:avLst/>
          </a:prstGeom>
        </p:spPr>
        <p:txBody>
          <a:bodyPr/>
          <a:lstStyle/>
          <a:p>
            <a:pPr marL="757989" indent="-757989" defTabSz="665440">
              <a:spcBef>
                <a:spcPts val="4700"/>
              </a:spcBef>
              <a:defRPr sz="6480" b="1">
                <a:latin typeface="Helvetica"/>
                <a:ea typeface="Helvetica"/>
                <a:cs typeface="Helvetica"/>
                <a:sym typeface="Helvetica"/>
              </a:defRPr>
            </a:pPr>
            <a:r>
              <a:t>Flogging was designed to inflict incredible pain and leave the victim with only enough strength to carry their cross</a:t>
            </a:r>
          </a:p>
          <a:p>
            <a:pPr marL="757989" indent="-757989" defTabSz="665440">
              <a:spcBef>
                <a:spcPts val="4700"/>
              </a:spcBef>
              <a:defRPr sz="6480" b="1">
                <a:latin typeface="Helvetica"/>
                <a:ea typeface="Helvetica"/>
                <a:cs typeface="Helvetica"/>
                <a:sym typeface="Helvetica"/>
              </a:defRPr>
            </a:pPr>
            <a:r>
              <a:t>"I gave My back to those who struck Me" (Isaiah 50:6)</a:t>
            </a:r>
          </a:p>
          <a:p>
            <a:pPr marL="757989" indent="-757989" defTabSz="665440">
              <a:spcBef>
                <a:spcPts val="4700"/>
              </a:spcBef>
              <a:defRPr sz="6480" b="1">
                <a:latin typeface="Helvetica"/>
                <a:ea typeface="Helvetica"/>
                <a:cs typeface="Helvetica"/>
                <a:sym typeface="Helvetica"/>
              </a:defRPr>
            </a:pPr>
            <a:r>
              <a:t>Jesus never begged for mercy</a:t>
            </a:r>
          </a:p>
          <a:p>
            <a:pPr marL="757989" indent="-757989" defTabSz="665440">
              <a:spcBef>
                <a:spcPts val="4700"/>
              </a:spcBef>
              <a:defRPr sz="6480" b="1">
                <a:latin typeface="Helvetica"/>
                <a:ea typeface="Helvetica"/>
                <a:cs typeface="Helvetica"/>
                <a:sym typeface="Helvetica"/>
              </a:defRPr>
            </a:pPr>
            <a:r>
              <a:t>He did not fight back or go down swinging </a:t>
            </a:r>
          </a:p>
          <a:p>
            <a:pPr marL="757989" indent="-757989" defTabSz="665440">
              <a:spcBef>
                <a:spcPts val="4700"/>
              </a:spcBef>
              <a:defRPr sz="6480" b="1">
                <a:latin typeface="Helvetica"/>
                <a:ea typeface="Helvetica"/>
                <a:cs typeface="Helvetica"/>
                <a:sym typeface="Helvetica"/>
              </a:defRPr>
            </a:pPr>
            <a:r>
              <a:t>He was wounded for our sins (Isaiah 53:5)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8C83CC1D-AE4A-4D24-A9B5-DEB014600E2D-L0-001.jpeg" descr="8C83CC1D-AE4A-4D24-A9B5-DEB014600E2D-L0-001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16888" r="16888"/>
          <a:stretch>
            <a:fillRect/>
          </a:stretch>
        </p:blipFill>
        <p:spPr>
          <a:xfrm>
            <a:off x="4369593" y="3643312"/>
            <a:ext cx="7500939" cy="8840392"/>
          </a:xfrm>
          <a:prstGeom prst="rect">
            <a:avLst/>
          </a:prstGeom>
          <a:ln w="101600">
            <a:solidFill>
              <a:srgbClr val="FFFFFF"/>
            </a:solidFill>
          </a:ln>
        </p:spPr>
      </p:pic>
      <p:sp>
        <p:nvSpPr>
          <p:cNvPr id="134" name="Soldi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Soldiers </a:t>
            </a:r>
          </a:p>
        </p:txBody>
      </p:sp>
      <p:sp>
        <p:nvSpPr>
          <p:cNvPr id="135" name="Soldiers led Jesus into the courtyard of the palace and they called together a whole cohort…"/>
          <p:cNvSpPr txBox="1">
            <a:spLocks noGrp="1"/>
          </p:cNvSpPr>
          <p:nvPr>
            <p:ph type="body" sz="quarter" idx="1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/>
          <a:lstStyle/>
          <a:p>
            <a:pPr marL="678941" indent="-678941" defTabSz="632579">
              <a:spcBef>
                <a:spcPts val="3400"/>
              </a:spcBef>
              <a:defRPr sz="5544" b="1">
                <a:latin typeface="Helvetica"/>
                <a:ea typeface="Helvetica"/>
                <a:cs typeface="Helvetica"/>
                <a:sym typeface="Helvetica"/>
              </a:defRPr>
            </a:pPr>
            <a:r>
              <a:t>Soldiers led Jesus into the courtyard of the palace and they called together a whole cohort</a:t>
            </a:r>
          </a:p>
          <a:p>
            <a:pPr marL="678941" indent="-678941" defTabSz="632579">
              <a:spcBef>
                <a:spcPts val="3400"/>
              </a:spcBef>
              <a:defRPr sz="5544" b="1">
                <a:latin typeface="Helvetica"/>
                <a:ea typeface="Helvetica"/>
                <a:cs typeface="Helvetica"/>
                <a:sym typeface="Helvetica"/>
              </a:defRPr>
            </a:pPr>
            <a:r>
              <a:t>They stripped Him, left Him exposed and vulnerable </a:t>
            </a:r>
          </a:p>
          <a:p>
            <a:pPr marL="678941" indent="-678941" defTabSz="632579">
              <a:spcBef>
                <a:spcPts val="3400"/>
              </a:spcBef>
              <a:defRPr sz="5544" b="1">
                <a:latin typeface="Helvetica"/>
                <a:ea typeface="Helvetica"/>
                <a:cs typeface="Helvetica"/>
                <a:sym typeface="Helvetica"/>
              </a:defRPr>
            </a:pPr>
            <a:r>
              <a:t>Difficult to imagine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Why did the soldiers do these things?…"/>
          <p:cNvSpPr txBox="1">
            <a:spLocks noGrp="1"/>
          </p:cNvSpPr>
          <p:nvPr>
            <p:ph type="body" idx="1"/>
          </p:nvPr>
        </p:nvSpPr>
        <p:spPr>
          <a:xfrm>
            <a:off x="4387453" y="594795"/>
            <a:ext cx="15609094" cy="12214444"/>
          </a:xfrm>
          <a:prstGeom prst="rect">
            <a:avLst/>
          </a:prstGeom>
        </p:spPr>
        <p:txBody>
          <a:bodyPr/>
          <a:lstStyle/>
          <a:p>
            <a:pPr marL="683828" indent="-683828" defTabSz="649009">
              <a:spcBef>
                <a:spcPts val="4600"/>
              </a:spcBef>
              <a:defRPr sz="5846" b="1">
                <a:latin typeface="Helvetica"/>
                <a:ea typeface="Helvetica"/>
                <a:cs typeface="Helvetica"/>
                <a:sym typeface="Helvetica"/>
              </a:defRPr>
            </a:pPr>
            <a:r>
              <a:t>Why did the soldiers do these things?</a:t>
            </a:r>
          </a:p>
          <a:p>
            <a:pPr marL="683828" indent="-683828" defTabSz="649009">
              <a:spcBef>
                <a:spcPts val="4600"/>
              </a:spcBef>
              <a:defRPr sz="5846" b="1">
                <a:latin typeface="Helvetica"/>
                <a:ea typeface="Helvetica"/>
                <a:cs typeface="Helvetica"/>
                <a:sym typeface="Helvetica"/>
              </a:defRPr>
            </a:pPr>
            <a:r>
              <a:t>Why did they commit such evil?</a:t>
            </a:r>
          </a:p>
          <a:p>
            <a:pPr marL="683828" indent="-683828" defTabSz="649009">
              <a:spcBef>
                <a:spcPts val="4600"/>
              </a:spcBef>
              <a:defRPr sz="5846" b="1">
                <a:latin typeface="Helvetica"/>
                <a:ea typeface="Helvetica"/>
                <a:cs typeface="Helvetica"/>
                <a:sym typeface="Helvetica"/>
              </a:defRPr>
            </a:pPr>
            <a:r>
              <a:t>Soldiers symbolize the evil within us as people</a:t>
            </a:r>
          </a:p>
          <a:p>
            <a:pPr marL="683828" indent="-683828" defTabSz="649009">
              <a:spcBef>
                <a:spcPts val="4600"/>
              </a:spcBef>
              <a:defRPr sz="5846" b="1">
                <a:latin typeface="Helvetica"/>
                <a:ea typeface="Helvetica"/>
                <a:cs typeface="Helvetica"/>
                <a:sym typeface="Helvetica"/>
              </a:defRPr>
            </a:pPr>
            <a:r>
              <a:t>Ordinary people can do some extraordinary and awful things</a:t>
            </a:r>
          </a:p>
          <a:p>
            <a:pPr marL="683828" indent="-683828" defTabSz="649009">
              <a:spcBef>
                <a:spcPts val="4600"/>
              </a:spcBef>
              <a:defRPr sz="5846" b="1">
                <a:latin typeface="Helvetica"/>
                <a:ea typeface="Helvetica"/>
                <a:cs typeface="Helvetica"/>
                <a:sym typeface="Helvetica"/>
              </a:defRPr>
            </a:pPr>
            <a:r>
              <a:t>Right ideology, authority, and desensitization can create monsters</a:t>
            </a:r>
          </a:p>
          <a:p>
            <a:pPr marL="683828" indent="-683828" defTabSz="649009">
              <a:spcBef>
                <a:spcPts val="4600"/>
              </a:spcBef>
              <a:defRPr sz="5846" b="1">
                <a:latin typeface="Helvetica"/>
                <a:ea typeface="Helvetica"/>
                <a:cs typeface="Helvetica"/>
                <a:sym typeface="Helvetica"/>
              </a:defRPr>
            </a:pPr>
            <a:r>
              <a:t>The soldiers remind us of the evil we are capable of doing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73AC673F-74E9-4353-917D-2E874B26A9A2-L0-001.jpeg" descr="73AC673F-74E9-4353-917D-2E874B26A9A2-L0-001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34657" r="5440" b="4812"/>
          <a:stretch>
            <a:fillRect/>
          </a:stretch>
        </p:blipFill>
        <p:spPr>
          <a:xfrm>
            <a:off x="12495609" y="4068720"/>
            <a:ext cx="7500938" cy="8414983"/>
          </a:xfrm>
          <a:prstGeom prst="rect">
            <a:avLst/>
          </a:prstGeom>
          <a:ln w="101600">
            <a:solidFill>
              <a:srgbClr val="FFFFFF"/>
            </a:solidFill>
          </a:ln>
        </p:spPr>
      </p:pic>
      <p:sp>
        <p:nvSpPr>
          <p:cNvPr id="140" name="Sim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Simon</a:t>
            </a:r>
          </a:p>
        </p:txBody>
      </p:sp>
      <p:sp>
        <p:nvSpPr>
          <p:cNvPr id="141" name="Simon happened to be in the right place and right tim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590767" indent="-590767" defTabSz="550425">
              <a:spcBef>
                <a:spcPts val="3000"/>
              </a:spcBef>
              <a:defRPr sz="4824" b="1">
                <a:latin typeface="Helvetica"/>
                <a:ea typeface="Helvetica"/>
                <a:cs typeface="Helvetica"/>
                <a:sym typeface="Helvetica"/>
              </a:defRPr>
            </a:pPr>
            <a:r>
              <a:t>Simon happened to be in the right place and right time</a:t>
            </a:r>
          </a:p>
          <a:p>
            <a:pPr marL="590767" indent="-590767" defTabSz="550425">
              <a:spcBef>
                <a:spcPts val="3000"/>
              </a:spcBef>
              <a:defRPr sz="4824" b="1">
                <a:latin typeface="Helvetica"/>
                <a:ea typeface="Helvetica"/>
                <a:cs typeface="Helvetica"/>
                <a:sym typeface="Helvetica"/>
              </a:defRPr>
            </a:pPr>
            <a:r>
              <a:t>He was impacted by this event</a:t>
            </a:r>
          </a:p>
          <a:p>
            <a:pPr marL="590767" indent="-590767" defTabSz="550425">
              <a:spcBef>
                <a:spcPts val="3000"/>
              </a:spcBef>
              <a:defRPr sz="4824" b="1">
                <a:latin typeface="Helvetica"/>
                <a:ea typeface="Helvetica"/>
                <a:cs typeface="Helvetica"/>
                <a:sym typeface="Helvetica"/>
              </a:defRPr>
            </a:pPr>
            <a:r>
              <a:t>"Alexander and Rufus"</a:t>
            </a:r>
          </a:p>
          <a:p>
            <a:pPr marL="590767" indent="-590767" defTabSz="550425">
              <a:spcBef>
                <a:spcPts val="3000"/>
              </a:spcBef>
              <a:defRPr sz="4824" b="1">
                <a:latin typeface="Helvetica"/>
                <a:ea typeface="Helvetica"/>
                <a:cs typeface="Helvetica"/>
                <a:sym typeface="Helvetica"/>
              </a:defRPr>
            </a:pPr>
            <a:r>
              <a:t>Years later Alexander and Rufus were known by Christians (Romans 16:13)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ometimes we think wrong place at the wrong time but that wrong event shaped u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912394" indent="-912394">
              <a:defRPr sz="7800" b="1">
                <a:latin typeface="Helvetica"/>
                <a:ea typeface="Helvetica"/>
                <a:cs typeface="Helvetica"/>
                <a:sym typeface="Helvetica"/>
              </a:defRPr>
            </a:pPr>
            <a:r>
              <a:t>Sometimes we think wrong place at the wrong time but that wrong event shaped us</a:t>
            </a:r>
          </a:p>
          <a:p>
            <a:pPr marL="912394" indent="-912394">
              <a:defRPr sz="7800" b="1">
                <a:latin typeface="Helvetica"/>
                <a:ea typeface="Helvetica"/>
                <a:cs typeface="Helvetica"/>
                <a:sym typeface="Helvetica"/>
              </a:defRPr>
            </a:pPr>
            <a:r>
              <a:t>We wouldn't want to redo it but we wouldn't take anything for it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hree stand before us…"/>
          <p:cNvSpPr txBox="1">
            <a:spLocks noGrp="1"/>
          </p:cNvSpPr>
          <p:nvPr>
            <p:ph type="title"/>
          </p:nvPr>
        </p:nvSpPr>
        <p:spPr>
          <a:xfrm>
            <a:off x="4833937" y="1331541"/>
            <a:ext cx="14716126" cy="11052918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Three stand before us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Suffering Savior 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Soldiers 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Simon of Cyrene 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Office PowerPoint</Application>
  <PresentationFormat>Custom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Helvetica</vt:lpstr>
      <vt:lpstr>Helvetica Light</vt:lpstr>
      <vt:lpstr>Helvetica Neue</vt:lpstr>
      <vt:lpstr>Black</vt:lpstr>
      <vt:lpstr>A Suffering Servant, Soldiers, Simon </vt:lpstr>
      <vt:lpstr>Imagine if going to heaven was different...</vt:lpstr>
      <vt:lpstr>Praise be to Jesus Christ</vt:lpstr>
      <vt:lpstr>A Suffering Servant</vt:lpstr>
      <vt:lpstr>PowerPoint Presentation</vt:lpstr>
      <vt:lpstr>Soldiers </vt:lpstr>
      <vt:lpstr>PowerPoint Presentation</vt:lpstr>
      <vt:lpstr>Simon</vt:lpstr>
      <vt:lpstr>PowerPoint Presentation</vt:lpstr>
      <vt:lpstr>Three stand before us Suffering Savior  Soldiers  Simon of Cyrene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Suffering Servant, Soldiers, Simon </dc:title>
  <dc:creator>Stephen Bishop</dc:creator>
  <cp:lastModifiedBy>Stephen Bishop</cp:lastModifiedBy>
  <cp:revision>1</cp:revision>
  <dcterms:modified xsi:type="dcterms:W3CDTF">2019-04-28T17:20:14Z</dcterms:modified>
</cp:coreProperties>
</file>