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2" d="100"/>
          <a:sy n="32" d="100"/>
        </p:scale>
        <p:origin x="9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13169900" y="952500"/>
            <a:ext cx="95250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13169900" y="3149600"/>
            <a:ext cx="95250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15760700" y="68707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15760700" y="952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1206500" y="9525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6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Quote Bubble"/>
          <p:cNvSpPr/>
          <p:nvPr/>
        </p:nvSpPr>
        <p:spPr>
          <a:xfrm>
            <a:off x="4898231" y="691851"/>
            <a:ext cx="14587658" cy="10822890"/>
          </a:xfrm>
          <a:prstGeom prst="wedgeEllipseCallout">
            <a:avLst>
              <a:gd name="adj1" fmla="val -49425"/>
              <a:gd name="adj2" fmla="val 62409"/>
            </a:avLst>
          </a:prstGeom>
          <a:solidFill>
            <a:schemeClr val="accent4">
              <a:hueOff val="-624705"/>
              <a:lumOff val="1372"/>
            </a:schemeClr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20" name="Conscience…"/>
          <p:cNvSpPr txBox="1"/>
          <p:nvPr/>
        </p:nvSpPr>
        <p:spPr>
          <a:xfrm>
            <a:off x="5881390" y="4263137"/>
            <a:ext cx="12621219" cy="34646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11000">
                <a:solidFill>
                  <a:srgbClr val="000000"/>
                </a:solidFill>
              </a:defRPr>
            </a:pPr>
            <a:r>
              <a:t>Conscience </a:t>
            </a:r>
          </a:p>
          <a:p>
            <a:pPr>
              <a:defRPr sz="11000">
                <a:solidFill>
                  <a:srgbClr val="000000"/>
                </a:solidFill>
              </a:defRPr>
            </a:pPr>
            <a:r>
              <a:t>What is it?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onscience tells us that we ought to do right but it does not tell us what is righ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ln w="215900">
            <a:solidFill>
              <a:srgbClr val="A9A9A9"/>
            </a:solidFill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defTabSz="643889">
              <a:defRPr sz="8736" b="1">
                <a:latin typeface="Arial Hebrew"/>
                <a:ea typeface="Arial Hebrew"/>
                <a:cs typeface="Arial Hebrew"/>
                <a:sym typeface="Arial Hebrew"/>
              </a:defRPr>
            </a:lvl1pPr>
          </a:lstStyle>
          <a:p>
            <a:r>
              <a:t>Conscience tells us that we ought to do right but it does not tell us what is right 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Head"/>
          <p:cNvSpPr/>
          <p:nvPr/>
        </p:nvSpPr>
        <p:spPr>
          <a:xfrm>
            <a:off x="8653163" y="1641598"/>
            <a:ext cx="8421973" cy="100748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5" h="21600" extrusionOk="0">
                <a:moveTo>
                  <a:pt x="9154" y="0"/>
                </a:moveTo>
                <a:cubicBezTo>
                  <a:pt x="3064" y="0"/>
                  <a:pt x="0" y="3297"/>
                  <a:pt x="0" y="7252"/>
                </a:cubicBezTo>
                <a:cubicBezTo>
                  <a:pt x="0" y="11207"/>
                  <a:pt x="2755" y="14261"/>
                  <a:pt x="3263" y="17024"/>
                </a:cubicBezTo>
                <a:cubicBezTo>
                  <a:pt x="3772" y="19786"/>
                  <a:pt x="1428" y="21600"/>
                  <a:pt x="1428" y="21600"/>
                </a:cubicBezTo>
                <a:lnTo>
                  <a:pt x="13269" y="21600"/>
                </a:lnTo>
                <a:cubicBezTo>
                  <a:pt x="14015" y="18211"/>
                  <a:pt x="15444" y="18832"/>
                  <a:pt x="16687" y="18799"/>
                </a:cubicBezTo>
                <a:cubicBezTo>
                  <a:pt x="17929" y="18767"/>
                  <a:pt x="19467" y="18460"/>
                  <a:pt x="19210" y="17068"/>
                </a:cubicBezTo>
                <a:cubicBezTo>
                  <a:pt x="19036" y="16134"/>
                  <a:pt x="19250" y="15837"/>
                  <a:pt x="19675" y="15341"/>
                </a:cubicBezTo>
                <a:cubicBezTo>
                  <a:pt x="20100" y="14844"/>
                  <a:pt x="19256" y="14402"/>
                  <a:pt x="19256" y="14402"/>
                </a:cubicBezTo>
                <a:lnTo>
                  <a:pt x="19745" y="14169"/>
                </a:lnTo>
                <a:cubicBezTo>
                  <a:pt x="19977" y="14061"/>
                  <a:pt x="20093" y="13835"/>
                  <a:pt x="20035" y="13619"/>
                </a:cubicBezTo>
                <a:cubicBezTo>
                  <a:pt x="20009" y="13533"/>
                  <a:pt x="19982" y="13430"/>
                  <a:pt x="19950" y="13301"/>
                </a:cubicBezTo>
                <a:cubicBezTo>
                  <a:pt x="19847" y="12874"/>
                  <a:pt x="20073" y="12503"/>
                  <a:pt x="20497" y="12373"/>
                </a:cubicBezTo>
                <a:cubicBezTo>
                  <a:pt x="20877" y="12260"/>
                  <a:pt x="21149" y="12098"/>
                  <a:pt x="21342" y="11942"/>
                </a:cubicBezTo>
                <a:cubicBezTo>
                  <a:pt x="21600" y="11737"/>
                  <a:pt x="21600" y="11374"/>
                  <a:pt x="21407" y="11120"/>
                </a:cubicBezTo>
                <a:cubicBezTo>
                  <a:pt x="20705" y="10192"/>
                  <a:pt x="19983" y="9173"/>
                  <a:pt x="19487" y="8520"/>
                </a:cubicBezTo>
                <a:cubicBezTo>
                  <a:pt x="18754" y="7554"/>
                  <a:pt x="19939" y="7036"/>
                  <a:pt x="19572" y="5994"/>
                </a:cubicBezTo>
                <a:cubicBezTo>
                  <a:pt x="18658" y="2406"/>
                  <a:pt x="15959" y="0"/>
                  <a:pt x="9154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25" name="Conscience will change your mind from wrong, if we let it"/>
          <p:cNvSpPr txBox="1"/>
          <p:nvPr/>
        </p:nvSpPr>
        <p:spPr>
          <a:xfrm>
            <a:off x="9356728" y="3373823"/>
            <a:ext cx="6439830" cy="54733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7000">
                <a:solidFill>
                  <a:srgbClr val="000000"/>
                </a:solidFill>
              </a:defRPr>
            </a:lvl1pPr>
          </a:lstStyle>
          <a:p>
            <a:r>
              <a:t>Conscience will change your mind from wrong, if we let it</a:t>
            </a:r>
          </a:p>
        </p:txBody>
      </p:sp>
      <p:sp>
        <p:nvSpPr>
          <p:cNvPr id="126" name="John 8:6-9"/>
          <p:cNvSpPr txBox="1"/>
          <p:nvPr/>
        </p:nvSpPr>
        <p:spPr>
          <a:xfrm>
            <a:off x="15038472" y="533675"/>
            <a:ext cx="9458648" cy="13783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8500">
                <a:solidFill>
                  <a:srgbClr val="FFAB01"/>
                </a:solidFill>
              </a:defRPr>
            </a:lvl1pPr>
          </a:lstStyle>
          <a:p>
            <a:r>
              <a:t>John 8:6-9</a:t>
            </a:r>
          </a:p>
        </p:txBody>
      </p:sp>
      <p:sp>
        <p:nvSpPr>
          <p:cNvPr id="127" name="The words of Jesus changed their intentions…"/>
          <p:cNvSpPr txBox="1"/>
          <p:nvPr/>
        </p:nvSpPr>
        <p:spPr>
          <a:xfrm>
            <a:off x="734708" y="601846"/>
            <a:ext cx="7518611" cy="130298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1296458" indent="-1296458">
              <a:buSzPct val="100000"/>
              <a:buAutoNum type="arabicPeriod"/>
              <a:defRPr sz="7000">
                <a:solidFill>
                  <a:srgbClr val="FFAB01"/>
                </a:solidFill>
              </a:defRPr>
            </a:pPr>
            <a:r>
              <a:t>The words of Jesus changed their intentions </a:t>
            </a:r>
          </a:p>
          <a:p>
            <a:pPr marL="1296458" indent="-1296458">
              <a:buSzPct val="100000"/>
              <a:buAutoNum type="arabicPeriod"/>
              <a:defRPr sz="7000">
                <a:solidFill>
                  <a:srgbClr val="FFAB01"/>
                </a:solidFill>
              </a:defRPr>
            </a:pPr>
            <a:r>
              <a:t>They changed from wrong by doing what was right</a:t>
            </a:r>
          </a:p>
          <a:p>
            <a:pPr marL="1296458" indent="-1296458">
              <a:buSzPct val="100000"/>
              <a:buAutoNum type="arabicPeriod"/>
              <a:defRPr sz="7000">
                <a:solidFill>
                  <a:srgbClr val="FFAB01"/>
                </a:solidFill>
              </a:defRPr>
            </a:pPr>
            <a:r>
              <a:t>Conscience stronger than the current situation </a:t>
            </a:r>
          </a:p>
        </p:txBody>
      </p:sp>
      <p:sp>
        <p:nvSpPr>
          <p:cNvPr id="128" name="Conscience Fund"/>
          <p:cNvSpPr txBox="1"/>
          <p:nvPr/>
        </p:nvSpPr>
        <p:spPr>
          <a:xfrm>
            <a:off x="14930546" y="11139200"/>
            <a:ext cx="8969887" cy="11553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7000">
                <a:solidFill>
                  <a:srgbClr val="FFAB01"/>
                </a:solidFill>
              </a:defRPr>
            </a:lvl1pPr>
          </a:lstStyle>
          <a:p>
            <a:r>
              <a:t>Conscience Fund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Head"/>
          <p:cNvSpPr/>
          <p:nvPr/>
        </p:nvSpPr>
        <p:spPr>
          <a:xfrm>
            <a:off x="9716937" y="1037835"/>
            <a:ext cx="8421973" cy="100748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5" h="21600" extrusionOk="0">
                <a:moveTo>
                  <a:pt x="9154" y="0"/>
                </a:moveTo>
                <a:cubicBezTo>
                  <a:pt x="3064" y="0"/>
                  <a:pt x="0" y="3297"/>
                  <a:pt x="0" y="7252"/>
                </a:cubicBezTo>
                <a:cubicBezTo>
                  <a:pt x="0" y="11207"/>
                  <a:pt x="2755" y="14261"/>
                  <a:pt x="3263" y="17024"/>
                </a:cubicBezTo>
                <a:cubicBezTo>
                  <a:pt x="3772" y="19786"/>
                  <a:pt x="1428" y="21600"/>
                  <a:pt x="1428" y="21600"/>
                </a:cubicBezTo>
                <a:lnTo>
                  <a:pt x="13269" y="21600"/>
                </a:lnTo>
                <a:cubicBezTo>
                  <a:pt x="14015" y="18211"/>
                  <a:pt x="15444" y="18832"/>
                  <a:pt x="16687" y="18799"/>
                </a:cubicBezTo>
                <a:cubicBezTo>
                  <a:pt x="17929" y="18767"/>
                  <a:pt x="19467" y="18460"/>
                  <a:pt x="19210" y="17068"/>
                </a:cubicBezTo>
                <a:cubicBezTo>
                  <a:pt x="19036" y="16134"/>
                  <a:pt x="19250" y="15837"/>
                  <a:pt x="19675" y="15341"/>
                </a:cubicBezTo>
                <a:cubicBezTo>
                  <a:pt x="20100" y="14844"/>
                  <a:pt x="19256" y="14402"/>
                  <a:pt x="19256" y="14402"/>
                </a:cubicBezTo>
                <a:lnTo>
                  <a:pt x="19745" y="14169"/>
                </a:lnTo>
                <a:cubicBezTo>
                  <a:pt x="19977" y="14061"/>
                  <a:pt x="20093" y="13835"/>
                  <a:pt x="20035" y="13619"/>
                </a:cubicBezTo>
                <a:cubicBezTo>
                  <a:pt x="20009" y="13533"/>
                  <a:pt x="19982" y="13430"/>
                  <a:pt x="19950" y="13301"/>
                </a:cubicBezTo>
                <a:cubicBezTo>
                  <a:pt x="19847" y="12874"/>
                  <a:pt x="20073" y="12503"/>
                  <a:pt x="20497" y="12373"/>
                </a:cubicBezTo>
                <a:cubicBezTo>
                  <a:pt x="20877" y="12260"/>
                  <a:pt x="21149" y="12098"/>
                  <a:pt x="21342" y="11942"/>
                </a:cubicBezTo>
                <a:cubicBezTo>
                  <a:pt x="21600" y="11737"/>
                  <a:pt x="21600" y="11374"/>
                  <a:pt x="21407" y="11120"/>
                </a:cubicBezTo>
                <a:cubicBezTo>
                  <a:pt x="20705" y="10192"/>
                  <a:pt x="19983" y="9173"/>
                  <a:pt x="19487" y="8520"/>
                </a:cubicBezTo>
                <a:cubicBezTo>
                  <a:pt x="18754" y="7554"/>
                  <a:pt x="19939" y="7036"/>
                  <a:pt x="19572" y="5994"/>
                </a:cubicBezTo>
                <a:cubicBezTo>
                  <a:pt x="18658" y="2406"/>
                  <a:pt x="15959" y="0"/>
                  <a:pt x="9154" y="0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 b="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31" name="Conscience should become a lifestyle, a way of living for us"/>
          <p:cNvSpPr txBox="1"/>
          <p:nvPr/>
        </p:nvSpPr>
        <p:spPr>
          <a:xfrm>
            <a:off x="10269561" y="3483626"/>
            <a:ext cx="6813588" cy="35861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600">
                <a:solidFill>
                  <a:srgbClr val="000000"/>
                </a:solidFill>
              </a:defRPr>
            </a:lvl1pPr>
          </a:lstStyle>
          <a:p>
            <a:r>
              <a:t>Conscience should become a lifestyle, a way of living for us</a:t>
            </a:r>
          </a:p>
        </p:txBody>
      </p:sp>
      <p:sp>
        <p:nvSpPr>
          <p:cNvPr id="132" name="Acts 24:15-16"/>
          <p:cNvSpPr txBox="1"/>
          <p:nvPr/>
        </p:nvSpPr>
        <p:spPr>
          <a:xfrm>
            <a:off x="16217249" y="1059615"/>
            <a:ext cx="7762360" cy="1304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8000"/>
            </a:lvl1pPr>
          </a:lstStyle>
          <a:p>
            <a:r>
              <a:t>Acts 24:15-16</a:t>
            </a:r>
          </a:p>
        </p:txBody>
      </p:sp>
      <p:sp>
        <p:nvSpPr>
          <p:cNvPr id="133" name="“...friend shall be down inside of me”"/>
          <p:cNvSpPr txBox="1"/>
          <p:nvPr/>
        </p:nvSpPr>
        <p:spPr>
          <a:xfrm>
            <a:off x="14707840" y="10823560"/>
            <a:ext cx="9401146" cy="19591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000" i="1"/>
            </a:lvl1pPr>
          </a:lstStyle>
          <a:p>
            <a:r>
              <a:t>“...friend shall be down inside of me”</a:t>
            </a:r>
          </a:p>
        </p:txBody>
      </p:sp>
      <p:sp>
        <p:nvSpPr>
          <p:cNvPr id="134" name="Only time mention in the Greek New Testament…"/>
          <p:cNvSpPr txBox="1"/>
          <p:nvPr/>
        </p:nvSpPr>
        <p:spPr>
          <a:xfrm>
            <a:off x="289389" y="1953066"/>
            <a:ext cx="9415523" cy="87173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1018645" indent="-1018645">
              <a:buSzPct val="100000"/>
              <a:buAutoNum type="arabicPeriod"/>
              <a:defRPr sz="5500"/>
            </a:pPr>
            <a:r>
              <a:t>Only time mention in the Greek New Testament </a:t>
            </a:r>
          </a:p>
          <a:p>
            <a:pPr marL="1018645" indent="-1018645">
              <a:buSzPct val="100000"/>
              <a:buAutoNum type="arabicPeriod"/>
              <a:defRPr sz="5500"/>
            </a:pPr>
            <a:r>
              <a:t>It means “form by art, to adorn; to exercise one’s self</a:t>
            </a:r>
          </a:p>
          <a:p>
            <a:pPr marL="1018645" indent="-1018645">
              <a:buSzPct val="100000"/>
              <a:buAutoNum type="arabicPeriod"/>
              <a:defRPr sz="5500"/>
            </a:pPr>
            <a:r>
              <a:t>Paul valued his conscience </a:t>
            </a:r>
          </a:p>
          <a:p>
            <a:pPr marL="1018645" indent="-1018645">
              <a:buSzPct val="100000"/>
              <a:buAutoNum type="arabicPeriod"/>
              <a:defRPr sz="5200"/>
            </a:pPr>
            <a:r>
              <a:rPr sz="5500"/>
              <a:t>A thought that helped was the resurrection of the</a:t>
            </a:r>
            <a:r>
              <a:t> dead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Head"/>
          <p:cNvSpPr/>
          <p:nvPr/>
        </p:nvSpPr>
        <p:spPr>
          <a:xfrm>
            <a:off x="7981014" y="1124087"/>
            <a:ext cx="8421972" cy="100748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5" h="21600" extrusionOk="0">
                <a:moveTo>
                  <a:pt x="9154" y="0"/>
                </a:moveTo>
                <a:cubicBezTo>
                  <a:pt x="3064" y="0"/>
                  <a:pt x="0" y="3297"/>
                  <a:pt x="0" y="7252"/>
                </a:cubicBezTo>
                <a:cubicBezTo>
                  <a:pt x="0" y="11207"/>
                  <a:pt x="2755" y="14261"/>
                  <a:pt x="3263" y="17024"/>
                </a:cubicBezTo>
                <a:cubicBezTo>
                  <a:pt x="3772" y="19786"/>
                  <a:pt x="1428" y="21600"/>
                  <a:pt x="1428" y="21600"/>
                </a:cubicBezTo>
                <a:lnTo>
                  <a:pt x="13269" y="21600"/>
                </a:lnTo>
                <a:cubicBezTo>
                  <a:pt x="14015" y="18211"/>
                  <a:pt x="15444" y="18832"/>
                  <a:pt x="16687" y="18799"/>
                </a:cubicBezTo>
                <a:cubicBezTo>
                  <a:pt x="17929" y="18767"/>
                  <a:pt x="19467" y="18460"/>
                  <a:pt x="19210" y="17068"/>
                </a:cubicBezTo>
                <a:cubicBezTo>
                  <a:pt x="19036" y="16134"/>
                  <a:pt x="19250" y="15837"/>
                  <a:pt x="19675" y="15341"/>
                </a:cubicBezTo>
                <a:cubicBezTo>
                  <a:pt x="20100" y="14844"/>
                  <a:pt x="19256" y="14402"/>
                  <a:pt x="19256" y="14402"/>
                </a:cubicBezTo>
                <a:lnTo>
                  <a:pt x="19745" y="14169"/>
                </a:lnTo>
                <a:cubicBezTo>
                  <a:pt x="19977" y="14061"/>
                  <a:pt x="20093" y="13835"/>
                  <a:pt x="20035" y="13619"/>
                </a:cubicBezTo>
                <a:cubicBezTo>
                  <a:pt x="20009" y="13533"/>
                  <a:pt x="19982" y="13430"/>
                  <a:pt x="19950" y="13301"/>
                </a:cubicBezTo>
                <a:cubicBezTo>
                  <a:pt x="19847" y="12874"/>
                  <a:pt x="20073" y="12503"/>
                  <a:pt x="20497" y="12373"/>
                </a:cubicBezTo>
                <a:cubicBezTo>
                  <a:pt x="20877" y="12260"/>
                  <a:pt x="21149" y="12098"/>
                  <a:pt x="21342" y="11942"/>
                </a:cubicBezTo>
                <a:cubicBezTo>
                  <a:pt x="21600" y="11737"/>
                  <a:pt x="21600" y="11374"/>
                  <a:pt x="21407" y="11120"/>
                </a:cubicBezTo>
                <a:cubicBezTo>
                  <a:pt x="20705" y="10192"/>
                  <a:pt x="19983" y="9173"/>
                  <a:pt x="19487" y="8520"/>
                </a:cubicBezTo>
                <a:cubicBezTo>
                  <a:pt x="18754" y="7554"/>
                  <a:pt x="19939" y="7036"/>
                  <a:pt x="19572" y="5994"/>
                </a:cubicBezTo>
                <a:cubicBezTo>
                  <a:pt x="18658" y="2406"/>
                  <a:pt x="15959" y="0"/>
                  <a:pt x="9154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37" name="Conscience will motivate you to do the right thing in every situation"/>
          <p:cNvSpPr txBox="1"/>
          <p:nvPr/>
        </p:nvSpPr>
        <p:spPr>
          <a:xfrm>
            <a:off x="8569576" y="3389832"/>
            <a:ext cx="6827964" cy="38887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200">
                <a:solidFill>
                  <a:srgbClr val="000000"/>
                </a:solidFill>
              </a:defRPr>
            </a:lvl1pPr>
          </a:lstStyle>
          <a:p>
            <a:r>
              <a:t>Conscience will motivate you to do the right thing in every situation </a:t>
            </a:r>
          </a:p>
        </p:txBody>
      </p:sp>
      <p:sp>
        <p:nvSpPr>
          <p:cNvPr id="138" name="Romans 13:5"/>
          <p:cNvSpPr txBox="1"/>
          <p:nvPr/>
        </p:nvSpPr>
        <p:spPr>
          <a:xfrm>
            <a:off x="16015994" y="731465"/>
            <a:ext cx="7906113" cy="11553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7000">
                <a:solidFill>
                  <a:srgbClr val="FFAB01"/>
                </a:solidFill>
              </a:defRPr>
            </a:lvl1pPr>
          </a:lstStyle>
          <a:p>
            <a:r>
              <a:t>Romans 13:5</a:t>
            </a:r>
          </a:p>
        </p:txBody>
      </p:sp>
      <p:sp>
        <p:nvSpPr>
          <p:cNvPr id="139" name="Hold ourselves to the same standard"/>
          <p:cNvSpPr txBox="1"/>
          <p:nvPr/>
        </p:nvSpPr>
        <p:spPr>
          <a:xfrm>
            <a:off x="13715942" y="10714452"/>
            <a:ext cx="10163039" cy="22348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7000">
                <a:solidFill>
                  <a:srgbClr val="FFAB01"/>
                </a:solidFill>
              </a:defRPr>
            </a:lvl1pPr>
          </a:lstStyle>
          <a:p>
            <a:r>
              <a:t>Hold ourselves to the same standard</a:t>
            </a:r>
          </a:p>
        </p:txBody>
      </p:sp>
      <p:sp>
        <p:nvSpPr>
          <p:cNvPr id="140" name="Christians are bound to keep the law…"/>
          <p:cNvSpPr txBox="1"/>
          <p:nvPr/>
        </p:nvSpPr>
        <p:spPr>
          <a:xfrm>
            <a:off x="576896" y="3484867"/>
            <a:ext cx="7101094" cy="67462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6200">
                <a:solidFill>
                  <a:srgbClr val="FFAB01"/>
                </a:solidFill>
              </a:defRPr>
            </a:pPr>
            <a:r>
              <a:t>Christians are bound to keep the law</a:t>
            </a:r>
          </a:p>
          <a:p>
            <a:pPr marL="1148291" indent="-1148291">
              <a:buSzPct val="100000"/>
              <a:buAutoNum type="arabicPeriod"/>
              <a:defRPr sz="6200">
                <a:solidFill>
                  <a:srgbClr val="FFAB01"/>
                </a:solidFill>
              </a:defRPr>
            </a:pPr>
            <a:r>
              <a:t>“</a:t>
            </a:r>
            <a:r>
              <a:rPr i="1"/>
              <a:t>For wrath”</a:t>
            </a:r>
          </a:p>
          <a:p>
            <a:pPr marL="1148291" indent="-1148291">
              <a:buSzPct val="100000"/>
              <a:buAutoNum type="arabicPeriod"/>
              <a:defRPr sz="6200">
                <a:solidFill>
                  <a:srgbClr val="FFAB01"/>
                </a:solidFill>
              </a:defRPr>
            </a:pPr>
            <a:r>
              <a:rPr i="1"/>
              <a:t>“For conscience sake”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Head"/>
          <p:cNvSpPr/>
          <p:nvPr/>
        </p:nvSpPr>
        <p:spPr>
          <a:xfrm>
            <a:off x="9716937" y="1037835"/>
            <a:ext cx="8421972" cy="100748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5" h="21600" extrusionOk="0">
                <a:moveTo>
                  <a:pt x="9154" y="0"/>
                </a:moveTo>
                <a:cubicBezTo>
                  <a:pt x="3064" y="0"/>
                  <a:pt x="0" y="3297"/>
                  <a:pt x="0" y="7252"/>
                </a:cubicBezTo>
                <a:cubicBezTo>
                  <a:pt x="0" y="11207"/>
                  <a:pt x="2755" y="14261"/>
                  <a:pt x="3263" y="17024"/>
                </a:cubicBezTo>
                <a:cubicBezTo>
                  <a:pt x="3772" y="19786"/>
                  <a:pt x="1428" y="21600"/>
                  <a:pt x="1428" y="21600"/>
                </a:cubicBezTo>
                <a:lnTo>
                  <a:pt x="13269" y="21600"/>
                </a:lnTo>
                <a:cubicBezTo>
                  <a:pt x="14015" y="18211"/>
                  <a:pt x="15444" y="18832"/>
                  <a:pt x="16687" y="18799"/>
                </a:cubicBezTo>
                <a:cubicBezTo>
                  <a:pt x="17929" y="18767"/>
                  <a:pt x="19467" y="18460"/>
                  <a:pt x="19210" y="17068"/>
                </a:cubicBezTo>
                <a:cubicBezTo>
                  <a:pt x="19036" y="16134"/>
                  <a:pt x="19250" y="15837"/>
                  <a:pt x="19675" y="15341"/>
                </a:cubicBezTo>
                <a:cubicBezTo>
                  <a:pt x="20100" y="14844"/>
                  <a:pt x="19256" y="14402"/>
                  <a:pt x="19256" y="14402"/>
                </a:cubicBezTo>
                <a:lnTo>
                  <a:pt x="19745" y="14169"/>
                </a:lnTo>
                <a:cubicBezTo>
                  <a:pt x="19977" y="14061"/>
                  <a:pt x="20093" y="13835"/>
                  <a:pt x="20035" y="13619"/>
                </a:cubicBezTo>
                <a:cubicBezTo>
                  <a:pt x="20009" y="13533"/>
                  <a:pt x="19982" y="13430"/>
                  <a:pt x="19950" y="13301"/>
                </a:cubicBezTo>
                <a:cubicBezTo>
                  <a:pt x="19847" y="12874"/>
                  <a:pt x="20073" y="12503"/>
                  <a:pt x="20497" y="12373"/>
                </a:cubicBezTo>
                <a:cubicBezTo>
                  <a:pt x="20877" y="12260"/>
                  <a:pt x="21149" y="12098"/>
                  <a:pt x="21342" y="11942"/>
                </a:cubicBezTo>
                <a:cubicBezTo>
                  <a:pt x="21600" y="11737"/>
                  <a:pt x="21600" y="11374"/>
                  <a:pt x="21407" y="11120"/>
                </a:cubicBezTo>
                <a:cubicBezTo>
                  <a:pt x="20705" y="10192"/>
                  <a:pt x="19983" y="9173"/>
                  <a:pt x="19487" y="8520"/>
                </a:cubicBezTo>
                <a:cubicBezTo>
                  <a:pt x="18754" y="7554"/>
                  <a:pt x="19939" y="7036"/>
                  <a:pt x="19572" y="5994"/>
                </a:cubicBezTo>
                <a:cubicBezTo>
                  <a:pt x="18658" y="2406"/>
                  <a:pt x="15959" y="0"/>
                  <a:pt x="9154" y="0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 b="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43" name="Conscience describes my allegiance to God and my dedication to serving Him"/>
          <p:cNvSpPr txBox="1"/>
          <p:nvPr/>
        </p:nvSpPr>
        <p:spPr>
          <a:xfrm>
            <a:off x="9974867" y="2987975"/>
            <a:ext cx="6813588" cy="44624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600">
                <a:solidFill>
                  <a:srgbClr val="000000"/>
                </a:solidFill>
              </a:defRPr>
            </a:lvl1pPr>
          </a:lstStyle>
          <a:p>
            <a:r>
              <a:t>Conscience describes my allegiance to God and my dedication to serving Him</a:t>
            </a:r>
          </a:p>
        </p:txBody>
      </p:sp>
      <p:sp>
        <p:nvSpPr>
          <p:cNvPr id="144" name="I Timothy 1:5,19"/>
          <p:cNvSpPr txBox="1"/>
          <p:nvPr/>
        </p:nvSpPr>
        <p:spPr>
          <a:xfrm>
            <a:off x="17324148" y="443665"/>
            <a:ext cx="6655460" cy="2535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8000"/>
            </a:lvl1pPr>
          </a:lstStyle>
          <a:p>
            <a:r>
              <a:t>I Timothy 1:5,19</a:t>
            </a:r>
          </a:p>
        </p:txBody>
      </p:sp>
      <p:sp>
        <p:nvSpPr>
          <p:cNvPr id="145" name="Showing up and pretending to listen is not good enough"/>
          <p:cNvSpPr txBox="1"/>
          <p:nvPr/>
        </p:nvSpPr>
        <p:spPr>
          <a:xfrm>
            <a:off x="14707840" y="10353660"/>
            <a:ext cx="9401146" cy="28989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000"/>
            </a:lvl1pPr>
          </a:lstStyle>
          <a:p>
            <a:r>
              <a:t>Showing up and pretending to listen is not good enough </a:t>
            </a:r>
          </a:p>
        </p:txBody>
      </p:sp>
      <p:sp>
        <p:nvSpPr>
          <p:cNvPr id="146" name="We cannot pretend a “pure heart, good conscience, and sincere faith”?…"/>
          <p:cNvSpPr txBox="1"/>
          <p:nvPr/>
        </p:nvSpPr>
        <p:spPr>
          <a:xfrm>
            <a:off x="289389" y="1953066"/>
            <a:ext cx="9415523" cy="87173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1018645" indent="-1018645">
              <a:buSzPct val="100000"/>
              <a:buAutoNum type="arabicPeriod"/>
              <a:defRPr sz="5500"/>
            </a:pPr>
            <a:r>
              <a:t>We cannot pretend a “pure heart, good conscience, and sincere faith”?</a:t>
            </a:r>
          </a:p>
          <a:p>
            <a:pPr marL="1018645" indent="-1018645">
              <a:buSzPct val="100000"/>
              <a:buAutoNum type="arabicPeriod"/>
              <a:defRPr sz="5500"/>
            </a:pPr>
            <a:r>
              <a:t>Paul mentioned two whose faith was not good enough</a:t>
            </a:r>
          </a:p>
          <a:p>
            <a:pPr marL="1018645" indent="-1018645">
              <a:buSzPct val="100000"/>
              <a:buAutoNum type="arabicPeriod"/>
              <a:defRPr sz="5500"/>
            </a:pPr>
            <a:r>
              <a:t>Conscience describes my allegiance and dedication to God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Head"/>
          <p:cNvSpPr/>
          <p:nvPr/>
        </p:nvSpPr>
        <p:spPr>
          <a:xfrm>
            <a:off x="7981014" y="1124087"/>
            <a:ext cx="8421973" cy="100748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5" h="21600" extrusionOk="0">
                <a:moveTo>
                  <a:pt x="9154" y="0"/>
                </a:moveTo>
                <a:cubicBezTo>
                  <a:pt x="3064" y="0"/>
                  <a:pt x="0" y="3297"/>
                  <a:pt x="0" y="7252"/>
                </a:cubicBezTo>
                <a:cubicBezTo>
                  <a:pt x="0" y="11207"/>
                  <a:pt x="2755" y="14261"/>
                  <a:pt x="3263" y="17024"/>
                </a:cubicBezTo>
                <a:cubicBezTo>
                  <a:pt x="3772" y="19786"/>
                  <a:pt x="1428" y="21600"/>
                  <a:pt x="1428" y="21600"/>
                </a:cubicBezTo>
                <a:lnTo>
                  <a:pt x="13269" y="21600"/>
                </a:lnTo>
                <a:cubicBezTo>
                  <a:pt x="14015" y="18211"/>
                  <a:pt x="15444" y="18832"/>
                  <a:pt x="16687" y="18799"/>
                </a:cubicBezTo>
                <a:cubicBezTo>
                  <a:pt x="17929" y="18767"/>
                  <a:pt x="19467" y="18460"/>
                  <a:pt x="19210" y="17068"/>
                </a:cubicBezTo>
                <a:cubicBezTo>
                  <a:pt x="19036" y="16134"/>
                  <a:pt x="19250" y="15837"/>
                  <a:pt x="19675" y="15341"/>
                </a:cubicBezTo>
                <a:cubicBezTo>
                  <a:pt x="20100" y="14844"/>
                  <a:pt x="19256" y="14402"/>
                  <a:pt x="19256" y="14402"/>
                </a:cubicBezTo>
                <a:lnTo>
                  <a:pt x="19745" y="14169"/>
                </a:lnTo>
                <a:cubicBezTo>
                  <a:pt x="19977" y="14061"/>
                  <a:pt x="20093" y="13835"/>
                  <a:pt x="20035" y="13619"/>
                </a:cubicBezTo>
                <a:cubicBezTo>
                  <a:pt x="20009" y="13533"/>
                  <a:pt x="19982" y="13430"/>
                  <a:pt x="19950" y="13301"/>
                </a:cubicBezTo>
                <a:cubicBezTo>
                  <a:pt x="19847" y="12874"/>
                  <a:pt x="20073" y="12503"/>
                  <a:pt x="20497" y="12373"/>
                </a:cubicBezTo>
                <a:cubicBezTo>
                  <a:pt x="20877" y="12260"/>
                  <a:pt x="21149" y="12098"/>
                  <a:pt x="21342" y="11942"/>
                </a:cubicBezTo>
                <a:cubicBezTo>
                  <a:pt x="21600" y="11737"/>
                  <a:pt x="21600" y="11374"/>
                  <a:pt x="21407" y="11120"/>
                </a:cubicBezTo>
                <a:cubicBezTo>
                  <a:pt x="20705" y="10192"/>
                  <a:pt x="19983" y="9173"/>
                  <a:pt x="19487" y="8520"/>
                </a:cubicBezTo>
                <a:cubicBezTo>
                  <a:pt x="18754" y="7554"/>
                  <a:pt x="19939" y="7036"/>
                  <a:pt x="19572" y="5994"/>
                </a:cubicBezTo>
                <a:cubicBezTo>
                  <a:pt x="18658" y="2406"/>
                  <a:pt x="15959" y="0"/>
                  <a:pt x="9154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3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49" name="Conscience will not hurt anymore if you continue in sin"/>
          <p:cNvSpPr txBox="1"/>
          <p:nvPr/>
        </p:nvSpPr>
        <p:spPr>
          <a:xfrm>
            <a:off x="8569576" y="3389832"/>
            <a:ext cx="6827964" cy="38887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200">
                <a:solidFill>
                  <a:srgbClr val="000000"/>
                </a:solidFill>
              </a:defRPr>
            </a:lvl1pPr>
          </a:lstStyle>
          <a:p>
            <a:r>
              <a:t>Conscience will not hurt anymore if you continue in sin</a:t>
            </a:r>
          </a:p>
        </p:txBody>
      </p:sp>
      <p:sp>
        <p:nvSpPr>
          <p:cNvPr id="150" name="I Timothy 4:1-2"/>
          <p:cNvSpPr txBox="1"/>
          <p:nvPr/>
        </p:nvSpPr>
        <p:spPr>
          <a:xfrm>
            <a:off x="16015994" y="731465"/>
            <a:ext cx="7906113" cy="11553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7000">
                <a:solidFill>
                  <a:srgbClr val="FFAB01"/>
                </a:solidFill>
              </a:defRPr>
            </a:lvl1pPr>
          </a:lstStyle>
          <a:p>
            <a:r>
              <a:t>I Timothy 4:1-2</a:t>
            </a:r>
          </a:p>
        </p:txBody>
      </p:sp>
      <p:sp>
        <p:nvSpPr>
          <p:cNvPr id="151" name="Conscience can be silenced"/>
          <p:cNvSpPr txBox="1"/>
          <p:nvPr/>
        </p:nvSpPr>
        <p:spPr>
          <a:xfrm>
            <a:off x="13715942" y="10714452"/>
            <a:ext cx="10163039" cy="22348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7000">
                <a:solidFill>
                  <a:srgbClr val="FFAB01"/>
                </a:solidFill>
              </a:defRPr>
            </a:lvl1pPr>
          </a:lstStyle>
          <a:p>
            <a:r>
              <a:t>Conscience can be silenced </a:t>
            </a:r>
          </a:p>
        </p:txBody>
      </p:sp>
      <p:sp>
        <p:nvSpPr>
          <p:cNvPr id="152" name="We can grow accustom to sin…"/>
          <p:cNvSpPr txBox="1"/>
          <p:nvPr/>
        </p:nvSpPr>
        <p:spPr>
          <a:xfrm>
            <a:off x="576896" y="3484867"/>
            <a:ext cx="7101094" cy="67462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1148291" indent="-1148291">
              <a:buSzPct val="100000"/>
              <a:buAutoNum type="arabicPeriod"/>
              <a:defRPr sz="6200">
                <a:solidFill>
                  <a:srgbClr val="FFAB01"/>
                </a:solidFill>
              </a:defRPr>
            </a:pPr>
            <a:r>
              <a:t>We can grow accustom to sin</a:t>
            </a:r>
          </a:p>
          <a:p>
            <a:pPr marL="1148291" indent="-1148291">
              <a:buSzPct val="100000"/>
              <a:buAutoNum type="arabicPeriod"/>
              <a:defRPr sz="6200">
                <a:solidFill>
                  <a:srgbClr val="FFAB01"/>
                </a:solidFill>
              </a:defRPr>
            </a:pPr>
            <a:r>
              <a:t>We can remove guilt to where we don’t feel a thing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onscience tells us that we ought to do right but it does not tell us what is righ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ln w="215900">
            <a:solidFill>
              <a:srgbClr val="A9A9A9"/>
            </a:solidFill>
          </a:ln>
          <a:effectLst>
            <a:outerShdw blurRad="63500" dist="25400" dir="5400000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defTabSz="643889">
              <a:defRPr sz="8736" b="1">
                <a:latin typeface="Arial Hebrew"/>
                <a:ea typeface="Arial Hebrew"/>
                <a:cs typeface="Arial Hebrew"/>
                <a:sym typeface="Arial Hebrew"/>
              </a:defRPr>
            </a:lvl1pPr>
          </a:lstStyle>
          <a:p>
            <a:r>
              <a:t>Conscience tells us that we ought to do right but it does not tell us what is right 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</Words>
  <Application>Microsoft Office PowerPoint</Application>
  <PresentationFormat>Custom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 Hebrew</vt:lpstr>
      <vt:lpstr>Helvetica Neue</vt:lpstr>
      <vt:lpstr>Helvetica Neue Light</vt:lpstr>
      <vt:lpstr>Helvetica Neue Medium</vt:lpstr>
      <vt:lpstr>Black</vt:lpstr>
      <vt:lpstr>PowerPoint Presentation</vt:lpstr>
      <vt:lpstr>Conscience tells us that we ought to do right but it does not tell us what is right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Conscience tells us that we ought to do right but it does not tell us what is right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Bishop</dc:creator>
  <cp:lastModifiedBy>Stephen Bishop</cp:lastModifiedBy>
  <cp:revision>1</cp:revision>
  <dcterms:modified xsi:type="dcterms:W3CDTF">2019-02-19T01:51:58Z</dcterms:modified>
</cp:coreProperties>
</file>