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24384000" cy="13716000"/>
  <p:notesSz cx="6858000" cy="9144000"/>
  <p:defaultTextStyle>
    <a:defPPr>
      <a:defRPr lang="en-US"/>
    </a:defPPr>
    <a:lvl1pPr algn="ctr" defTabSz="820738" rtl="0" fontAlgn="base" hangingPunct="0">
      <a:spcBef>
        <a:spcPct val="0"/>
      </a:spcBef>
      <a:spcAft>
        <a:spcPct val="0"/>
      </a:spcAft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1pPr>
    <a:lvl2pPr marL="457200" indent="-228600" algn="ctr" defTabSz="820738" rtl="0" fontAlgn="base" hangingPunct="0">
      <a:spcBef>
        <a:spcPct val="0"/>
      </a:spcBef>
      <a:spcAft>
        <a:spcPct val="0"/>
      </a:spcAft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2pPr>
    <a:lvl3pPr marL="914400" indent="-457200" algn="ctr" defTabSz="820738" rtl="0" fontAlgn="base" hangingPunct="0">
      <a:spcBef>
        <a:spcPct val="0"/>
      </a:spcBef>
      <a:spcAft>
        <a:spcPct val="0"/>
      </a:spcAft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3pPr>
    <a:lvl4pPr marL="1371600" indent="-685800" algn="ctr" defTabSz="820738" rtl="0" fontAlgn="base" hangingPunct="0">
      <a:spcBef>
        <a:spcPct val="0"/>
      </a:spcBef>
      <a:spcAft>
        <a:spcPct val="0"/>
      </a:spcAft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4pPr>
    <a:lvl5pPr marL="1828800" indent="-914400" algn="ctr" defTabSz="820738" rtl="0" fontAlgn="base" hangingPunct="0">
      <a:spcBef>
        <a:spcPct val="0"/>
      </a:spcBef>
      <a:spcAft>
        <a:spcPct val="0"/>
      </a:spcAft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5pPr>
    <a:lvl6pPr marL="2286000" algn="l" defTabSz="914400" rtl="0" eaLnBrk="1" latinLnBrk="0" hangingPunct="1"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6pPr>
    <a:lvl7pPr marL="2743200" algn="l" defTabSz="914400" rtl="0" eaLnBrk="1" latinLnBrk="0" hangingPunct="1"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7pPr>
    <a:lvl8pPr marL="3200400" algn="l" defTabSz="914400" rtl="0" eaLnBrk="1" latinLnBrk="0" hangingPunct="1"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8pPr>
    <a:lvl9pPr marL="3657600" algn="l" defTabSz="914400" rtl="0" eaLnBrk="1" latinLnBrk="0" hangingPunct="1">
      <a:defRPr sz="3200" b="1" kern="1200">
        <a:solidFill>
          <a:srgbClr val="FFFFFF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912" y="9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B08A8099-80E4-4EB6-879E-A165B1A541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5C8E3350-E7E2-4503-B637-834A6E21496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MS PGothic" panose="020B0600070205080204" pitchFamily="34" charset="-128"/>
        <a:cs typeface="Helvetica Neue" charset="0"/>
        <a:sym typeface="Helvetica Neue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0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A17DC5-D010-4A54-B12D-9731746BCF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A05F9-201F-4643-873B-C71E93E3BE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30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C624E5-22F2-4654-A151-845327AB6B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174B5-A66E-4D41-AD29-BD086D0746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52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638" y="8813800"/>
            <a:ext cx="20726400" cy="2724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638" y="5813425"/>
            <a:ext cx="20726400" cy="30003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FBD27D-58B9-48FA-B963-41C70B72D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39F3E2-65A4-4062-844C-C8C81834E7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65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6263" y="3643313"/>
            <a:ext cx="7727950" cy="883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66613" y="3643313"/>
            <a:ext cx="7729537" cy="883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4D58D57-1FD6-484B-A7F0-CA0E61ED2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72DB15-392C-4E73-A185-48CAE40C91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662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5"/>
            <a:ext cx="10774363" cy="1279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4363" cy="79025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7263" y="3070225"/>
            <a:ext cx="10777537" cy="1279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7263" y="4349750"/>
            <a:ext cx="10777537" cy="79025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E496E18-9CD5-47B7-809E-1EC995EED9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E6BB8-06E2-446D-BE4F-36693AF879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950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3B23573-509C-46B8-BFF1-C58C471FF0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DD6D6-A096-4BAC-A13C-2166C8A5C3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059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516AA2B-36AF-45C2-BBE5-5566317EA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F0DF1-AFD2-4FF8-A956-468AF9A275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551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6100"/>
            <a:ext cx="8021638" cy="2324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2938" y="546100"/>
            <a:ext cx="13631862" cy="11706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2870200"/>
            <a:ext cx="8021638" cy="9382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B28AAC1-4D9D-447C-9621-B0BCEF6454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E4755-C204-4DDE-BEDB-7705318930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57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963" y="9601200"/>
            <a:ext cx="14630400" cy="1133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963" y="1225550"/>
            <a:ext cx="14630400" cy="8229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963" y="10734675"/>
            <a:ext cx="14630400" cy="16097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9A4C68-70C5-4ABB-B496-3A509DEEC4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04CA53-B638-427B-924C-E932D6D5B8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900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31D855-E42C-4ABC-A08F-24ACFF60F7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F09A2C-D5B9-462C-A04D-751C8FF4E2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26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094075" y="357188"/>
            <a:ext cx="3902075" cy="12125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86263" y="357188"/>
            <a:ext cx="11555412" cy="12125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1DE510-976A-46F8-A8A2-DC80D1DE4F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7A738C-3B9F-44A2-AE0F-DF24D12441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628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36BFA39B-C40F-4AF6-8B95-B2DE2AE5F0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386263" y="357188"/>
            <a:ext cx="15609887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1437" tIns="71437" rIns="71437" bIns="714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Medium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A23F687B-D483-468A-8C89-28B7B967D0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386263" y="3643313"/>
            <a:ext cx="15609887" cy="883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1437" tIns="71437" rIns="71437" bIns="714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13254C8-65D1-498A-A952-2E1A6456354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953875" y="13073063"/>
            <a:ext cx="4651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71437" tIns="71437" rIns="71437" bIns="71437" numCol="1" anchor="t" anchorCtr="0" compatLnSpc="1">
            <a:prstTxWarp prst="textNoShape">
              <a:avLst/>
            </a:prstTxWarp>
          </a:bodyPr>
          <a:lstStyle>
            <a:lvl1pPr>
              <a:defRPr sz="2200" b="0">
                <a:latin typeface="Helvetica Neue Light" charset="0"/>
                <a:sym typeface="Helvetica Neue Light" charset="0"/>
              </a:defRPr>
            </a:lvl1pPr>
          </a:lstStyle>
          <a:p>
            <a:fld id="{AB6FDBB0-D9F5-4F4A-9EDF-09DD67BE383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20738" rtl="0" eaLnBrk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+mj-lt"/>
          <a:ea typeface="MS PGothic" panose="020B0600070205080204" pitchFamily="34" charset="-128"/>
          <a:cs typeface="+mj-cs"/>
          <a:sym typeface="Helvetica Neue Medium" charset="0"/>
        </a:defRPr>
      </a:lvl1pPr>
      <a:lvl2pPr algn="ctr" defTabSz="820738" rtl="0" eaLnBrk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MS PGothic" panose="020B0600070205080204" pitchFamily="34" charset="-128"/>
          <a:cs typeface="Helvetica Neue Medium" charset="0"/>
          <a:sym typeface="Helvetica Neue Medium" charset="0"/>
        </a:defRPr>
      </a:lvl2pPr>
      <a:lvl3pPr algn="ctr" defTabSz="820738" rtl="0" eaLnBrk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MS PGothic" panose="020B0600070205080204" pitchFamily="34" charset="-128"/>
          <a:cs typeface="Helvetica Neue Medium" charset="0"/>
          <a:sym typeface="Helvetica Neue Medium" charset="0"/>
        </a:defRPr>
      </a:lvl3pPr>
      <a:lvl4pPr algn="ctr" defTabSz="820738" rtl="0" eaLnBrk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MS PGothic" panose="020B0600070205080204" pitchFamily="34" charset="-128"/>
          <a:cs typeface="Helvetica Neue Medium" charset="0"/>
          <a:sym typeface="Helvetica Neue Medium" charset="0"/>
        </a:defRPr>
      </a:lvl4pPr>
      <a:lvl5pPr algn="ctr" defTabSz="820738" rtl="0" eaLnBrk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MS PGothic" panose="020B0600070205080204" pitchFamily="34" charset="-128"/>
          <a:cs typeface="Helvetica Neue Medium" charset="0"/>
          <a:sym typeface="Helvetica Neue Medium" charset="0"/>
        </a:defRPr>
      </a:lvl5pPr>
      <a:lvl6pPr marL="457200" algn="ctr" defTabSz="820738" rtl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ＭＳ Ｐゴシック" charset="0"/>
          <a:cs typeface="Helvetica Neue Medium" charset="0"/>
          <a:sym typeface="Helvetica Neue Medium" charset="0"/>
        </a:defRPr>
      </a:lvl6pPr>
      <a:lvl7pPr marL="914400" algn="ctr" defTabSz="820738" rtl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ＭＳ Ｐゴシック" charset="0"/>
          <a:cs typeface="Helvetica Neue Medium" charset="0"/>
          <a:sym typeface="Helvetica Neue Medium" charset="0"/>
        </a:defRPr>
      </a:lvl7pPr>
      <a:lvl8pPr marL="1371600" algn="ctr" defTabSz="820738" rtl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ＭＳ Ｐゴシック" charset="0"/>
          <a:cs typeface="Helvetica Neue Medium" charset="0"/>
          <a:sym typeface="Helvetica Neue Medium" charset="0"/>
        </a:defRPr>
      </a:lvl8pPr>
      <a:lvl9pPr marL="1828800" algn="ctr" defTabSz="820738" rtl="0" fontAlgn="base" hangingPunct="0">
        <a:spcBef>
          <a:spcPct val="0"/>
        </a:spcBef>
        <a:spcAft>
          <a:spcPct val="0"/>
        </a:spcAft>
        <a:defRPr sz="11200">
          <a:solidFill>
            <a:srgbClr val="FFFFFF"/>
          </a:solidFill>
          <a:latin typeface="Helvetica Neue Medium" charset="0"/>
          <a:ea typeface="ＭＳ Ｐゴシック" charset="0"/>
          <a:cs typeface="Helvetica Neue Medium" charset="0"/>
          <a:sym typeface="Helvetica Neue Medium" charset="0"/>
        </a:defRPr>
      </a:lvl9pPr>
    </p:titleStyle>
    <p:bodyStyle>
      <a:lvl1pPr marL="611188" indent="-611188" algn="l" defTabSz="820738" rtl="0" eaLnBrk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MS PGothic" panose="020B0600070205080204" pitchFamily="34" charset="-128"/>
          <a:cs typeface="+mn-cs"/>
          <a:sym typeface="Helvetica Neue" charset="0"/>
        </a:defRPr>
      </a:lvl1pPr>
      <a:lvl2pPr marL="1055688" indent="-611188" algn="l" defTabSz="820738" rtl="0" eaLnBrk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2pPr>
      <a:lvl3pPr marL="1500188" indent="-611188" algn="l" defTabSz="820738" rtl="0" eaLnBrk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3pPr>
      <a:lvl4pPr marL="1944688" indent="-611188" algn="l" defTabSz="820738" rtl="0" eaLnBrk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4pPr>
      <a:lvl5pPr marL="2389188" indent="-611188" algn="l" defTabSz="820738" rtl="0" eaLnBrk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5pPr>
      <a:lvl6pPr marL="2846388" indent="-611188" algn="l" defTabSz="820738" rtl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6pPr>
      <a:lvl7pPr marL="3303588" indent="-611188" algn="l" defTabSz="820738" rtl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7pPr>
      <a:lvl8pPr marL="3760788" indent="-611188" algn="l" defTabSz="820738" rtl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8pPr>
      <a:lvl9pPr marL="4217988" indent="-611188" algn="l" defTabSz="820738" rtl="0" fontAlgn="base" hangingPunct="0">
        <a:spcBef>
          <a:spcPts val="5900"/>
        </a:spcBef>
        <a:spcAft>
          <a:spcPct val="0"/>
        </a:spcAft>
        <a:buClr>
          <a:srgbClr val="FFFFFF"/>
        </a:buClr>
        <a:buSzPct val="145000"/>
        <a:buChar char="•"/>
        <a:defRPr sz="4400">
          <a:solidFill>
            <a:srgbClr val="FFFFFF"/>
          </a:solidFill>
          <a:latin typeface="+mn-lt"/>
          <a:ea typeface="Helvetica Neue" charset="0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44D67E7D-AFAD-4663-8905-DF5C1E9DD57D-L0-001.jpeg">
            <a:extLst>
              <a:ext uri="{FF2B5EF4-FFF2-40B4-BE49-F238E27FC236}">
                <a16:creationId xmlns:a16="http://schemas.microsoft.com/office/drawing/2014/main" id="{7FBD9AA4-C9CE-43E8-9CEC-D3646072A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" t="6967" b="2252"/>
          <a:stretch>
            <a:fillRect/>
          </a:stretch>
        </p:blipFill>
        <p:spPr bwMode="auto">
          <a:xfrm>
            <a:off x="5451475" y="3900488"/>
            <a:ext cx="13479463" cy="8305800"/>
          </a:xfrm>
          <a:prstGeom prst="rect">
            <a:avLst/>
          </a:prstGeom>
          <a:noFill/>
          <a:ln w="101600" cap="flat" cmpd="sng">
            <a:solidFill>
              <a:srgbClr val="FFFFFF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CBCE69D9-A2E2-4DED-BD7A-D1517FA95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33938" y="365125"/>
            <a:ext cx="14716125" cy="2000250"/>
          </a:xfrm>
        </p:spPr>
        <p:txBody>
          <a:bodyPr/>
          <a:lstStyle/>
          <a:p>
            <a:pPr defTabSz="557213" eaLnBrk="1">
              <a:defRPr/>
            </a:pPr>
            <a:r>
              <a:rPr lang="en-US" sz="7600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A Great Example of Better Love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7BE1178D-859E-440C-8BFB-3E78BACA2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33938" y="2151063"/>
            <a:ext cx="14716125" cy="8267700"/>
          </a:xfrm>
        </p:spPr>
        <p:txBody>
          <a:bodyPr/>
          <a:lstStyle/>
          <a:p>
            <a:pPr eaLnBrk="1">
              <a:defRPr/>
            </a:pPr>
            <a:r>
              <a:rPr lang="en-US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Love keeps no record of wrongs </a:t>
            </a:r>
            <a:br>
              <a:rPr lang="en-US" b="1">
                <a:latin typeface="Helvetica Neue" charset="0"/>
                <a:ea typeface="+mj-ea"/>
                <a:cs typeface="Helvetica Neue" charset="0"/>
                <a:sym typeface="Helvetica Neue" charset="0"/>
              </a:rPr>
            </a:br>
            <a:r>
              <a:rPr lang="en-US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(I Corinthians 13:5)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BE0B141A-F4A7-4F8C-98F3-E1A7862826D0-L0-001.jpeg">
            <a:extLst>
              <a:ext uri="{FF2B5EF4-FFF2-40B4-BE49-F238E27FC236}">
                <a16:creationId xmlns:a16="http://schemas.microsoft.com/office/drawing/2014/main" id="{2BB76E57-D263-4947-B2B0-0F66BC337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1" r="21771"/>
          <a:stretch>
            <a:fillRect/>
          </a:stretch>
        </p:blipFill>
        <p:spPr bwMode="auto">
          <a:xfrm>
            <a:off x="12495213" y="3643313"/>
            <a:ext cx="7500937" cy="8839200"/>
          </a:xfrm>
          <a:prstGeom prst="rect">
            <a:avLst/>
          </a:prstGeom>
          <a:noFill/>
          <a:ln w="101600" cap="flat" cmpd="sng">
            <a:solidFill>
              <a:srgbClr val="FFFFFF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3EF3C6CF-E37F-4988-8132-E19C1894CE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517525" eaLnBrk="1">
              <a:defRPr/>
            </a:pPr>
            <a:r>
              <a:rPr lang="en-US" sz="7000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Forgiveness is the best example of love that keeps no record of wrongs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DE80EB7-52B5-4B96-A504-FE32F6D622D9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>
          <a:xfrm>
            <a:off x="4191000" y="4724400"/>
            <a:ext cx="7500938" cy="2438400"/>
          </a:xfrm>
        </p:spPr>
        <p:txBody>
          <a:bodyPr/>
          <a:lstStyle/>
          <a:p>
            <a:pPr marL="0" indent="0" eaLnBrk="1">
              <a:spcBef>
                <a:spcPts val="4500"/>
              </a:spcBef>
              <a:buClrTx/>
              <a:buSzTx/>
              <a:buFontTx/>
              <a:buNone/>
              <a:defRPr/>
            </a:pPr>
            <a:r>
              <a:rPr lang="en-US" sz="5200" b="1" dirty="0">
                <a:ea typeface="+mn-ea"/>
              </a:rPr>
              <a:t>Jesus practiced this on the cross (Luke 23:34)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AEA3D75D-0F4D-406B-8E3A-FABB609BA5F5}"/>
              </a:ext>
            </a:extLst>
          </p:cNvPr>
          <p:cNvSpPr txBox="1">
            <a:spLocks/>
          </p:cNvSpPr>
          <p:nvPr/>
        </p:nvSpPr>
        <p:spPr bwMode="auto">
          <a:xfrm>
            <a:off x="4610100" y="7840663"/>
            <a:ext cx="8945563" cy="174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spcBef>
                <a:spcPts val="4500"/>
              </a:spcBef>
              <a:defRPr/>
            </a:pPr>
            <a:r>
              <a:rPr lang="en-US" sz="5200">
                <a:ea typeface="ＭＳ Ｐゴシック" charset="0"/>
              </a:rPr>
              <a:t>Jesus preached this  (Matthew 6:14-15)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utoUpdateAnimBg="0"/>
      <p:bldP spid="51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4D6229A3-E641-4E3F-B3EA-66BE6EAFF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33938" y="2033588"/>
            <a:ext cx="14716125" cy="4200525"/>
          </a:xfrm>
        </p:spPr>
        <p:txBody>
          <a:bodyPr/>
          <a:lstStyle/>
          <a:p>
            <a:pPr defTabSz="484188" eaLnBrk="1"/>
            <a:r>
              <a:rPr lang="ja-JP" altLang="en-US" sz="6600" b="1">
                <a:latin typeface="Arial" panose="020B0604020202020204" pitchFamily="34" charset="0"/>
                <a:sym typeface="Helvetica Neue" charset="0"/>
              </a:rPr>
              <a:t>“</a:t>
            </a:r>
            <a:r>
              <a:rPr lang="en-US" altLang="ja-JP" sz="6600" b="1" i="1">
                <a:latin typeface="Helvetica Neue" charset="0"/>
                <a:sym typeface="Helvetica Neue" charset="0"/>
              </a:rPr>
              <a:t>Lord, how often shall my brother sin against me, and I forgive him? Up to seven times?</a:t>
            </a:r>
            <a:r>
              <a:rPr lang="ja-JP" altLang="en-US" sz="6600" b="1">
                <a:latin typeface="Arial" panose="020B0604020202020204" pitchFamily="34" charset="0"/>
                <a:sym typeface="Helvetica Neue" charset="0"/>
              </a:rPr>
              <a:t>”</a:t>
            </a:r>
            <a:br>
              <a:rPr lang="en-US" altLang="ja-JP" sz="6600" b="1">
                <a:latin typeface="Helvetica Neue" charset="0"/>
                <a:sym typeface="Helvetica Neue" charset="0"/>
              </a:rPr>
            </a:br>
            <a:r>
              <a:rPr lang="en-US" altLang="ja-JP" sz="6600" b="1">
                <a:latin typeface="Helvetica Neue" charset="0"/>
                <a:sym typeface="Helvetica Neue" charset="0"/>
              </a:rPr>
              <a:t>(Matthew 18:21)</a:t>
            </a:r>
            <a:endParaRPr lang="en-US" altLang="en-US" sz="6600" b="1">
              <a:latin typeface="Helvetica Neue" charset="0"/>
              <a:sym typeface="Helvetica Neue" charset="0"/>
            </a:endParaRPr>
          </a:p>
        </p:txBody>
      </p:sp>
      <p:sp>
        <p:nvSpPr>
          <p:cNvPr id="6146" name="Text Box 2">
            <a:extLst>
              <a:ext uri="{FF2B5EF4-FFF2-40B4-BE49-F238E27FC236}">
                <a16:creationId xmlns:a16="http://schemas.microsoft.com/office/drawing/2014/main" id="{CBB9F9F7-F461-4E02-8C57-97B20C2F9FC6}"/>
              </a:ext>
            </a:extLst>
          </p:cNvPr>
          <p:cNvSpPr txBox="1">
            <a:spLocks/>
          </p:cNvSpPr>
          <p:nvPr/>
        </p:nvSpPr>
        <p:spPr bwMode="auto">
          <a:xfrm>
            <a:off x="4625975" y="8313738"/>
            <a:ext cx="14581188" cy="235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1437" tIns="71437" rIns="71437" bIns="71437" anchor="ctr">
            <a:spAutoFit/>
          </a:bodyPr>
          <a:lstStyle>
            <a:lvl1pPr eaLnBrk="0"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1pPr>
            <a:lvl2pPr marL="742950" indent="-285750" eaLnBrk="0"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2pPr>
            <a:lvl3pPr marL="1143000" indent="-228600" eaLnBrk="0"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3pPr>
            <a:lvl4pPr marL="1600200" indent="-228600" eaLnBrk="0"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4pPr>
            <a:lvl5pPr marL="2057400" indent="-228600" eaLnBrk="0"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FF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9pPr>
          </a:lstStyle>
          <a:p>
            <a:pPr eaLnBrk="1"/>
            <a:r>
              <a:rPr lang="ja-JP" altLang="en-US" sz="7200">
                <a:latin typeface="Arial" panose="020B0604020202020204" pitchFamily="34" charset="0"/>
              </a:rPr>
              <a:t>“</a:t>
            </a:r>
            <a:r>
              <a:rPr lang="en-US" altLang="ja-JP" sz="7200" i="1"/>
              <a:t>I do not say to you, up to seven times, but up to seventy times</a:t>
            </a:r>
            <a:r>
              <a:rPr lang="ja-JP" altLang="en-US" sz="7200">
                <a:latin typeface="Arial" panose="020B0604020202020204" pitchFamily="34" charset="0"/>
              </a:rPr>
              <a:t>”</a:t>
            </a:r>
            <a:endParaRPr lang="en-US" altLang="en-US" sz="72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58F830A1-821E-47D9-B9CD-A0F42701D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688975" eaLnBrk="1">
              <a:defRPr/>
            </a:pPr>
            <a:r>
              <a:rPr lang="en-US" sz="9400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Parable about Forgiveness </a:t>
            </a:r>
            <a:br>
              <a:rPr lang="en-US" sz="9400" b="1">
                <a:latin typeface="Helvetica Neue" charset="0"/>
                <a:ea typeface="+mj-ea"/>
                <a:cs typeface="Helvetica Neue" charset="0"/>
                <a:sym typeface="Helvetica Neue" charset="0"/>
              </a:rPr>
            </a:br>
            <a:r>
              <a:rPr lang="en-US" sz="9400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(Matthew 18:23-35)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A65000A-4ED5-47A2-8878-BBAE1877E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55663" indent="-855663" defTabSz="722313" eaLnBrk="1">
              <a:spcBef>
                <a:spcPts val="5100"/>
              </a:spcBef>
              <a:buClrTx/>
            </a:pPr>
            <a:r>
              <a:rPr lang="en-US" altLang="en-US" sz="6100" b="1"/>
              <a:t>Certain king settled accounts with his servants (18:23)</a:t>
            </a:r>
          </a:p>
          <a:p>
            <a:pPr marL="855663" indent="-855663" defTabSz="722313" eaLnBrk="1">
              <a:spcBef>
                <a:spcPts val="5100"/>
              </a:spcBef>
              <a:buClrTx/>
            </a:pPr>
            <a:r>
              <a:rPr lang="en-US" altLang="en-US" sz="6100" b="1"/>
              <a:t>One owed </a:t>
            </a:r>
            <a:r>
              <a:rPr lang="ja-JP" altLang="en-US" sz="6100" b="1">
                <a:latin typeface="Arial" panose="020B0604020202020204" pitchFamily="34" charset="0"/>
              </a:rPr>
              <a:t>“</a:t>
            </a:r>
            <a:r>
              <a:rPr lang="en-US" altLang="ja-JP" sz="6100" b="1"/>
              <a:t>ten thousand talents</a:t>
            </a:r>
            <a:r>
              <a:rPr lang="ja-JP" altLang="en-US" sz="6100" b="1">
                <a:latin typeface="Arial" panose="020B0604020202020204" pitchFamily="34" charset="0"/>
              </a:rPr>
              <a:t>”</a:t>
            </a:r>
            <a:endParaRPr lang="en-US" altLang="ja-JP" sz="6100" b="1"/>
          </a:p>
          <a:p>
            <a:pPr marL="855663" indent="-855663" defTabSz="722313" eaLnBrk="1">
              <a:spcBef>
                <a:spcPts val="5100"/>
              </a:spcBef>
              <a:buClrTx/>
            </a:pPr>
            <a:r>
              <a:rPr lang="en-US" altLang="en-US" sz="6100" b="1"/>
              <a:t>King ordered his family and possessions to be sold</a:t>
            </a:r>
          </a:p>
          <a:p>
            <a:pPr marL="855663" indent="-855663" defTabSz="722313" eaLnBrk="1">
              <a:spcBef>
                <a:spcPts val="5100"/>
              </a:spcBef>
              <a:buClrTx/>
            </a:pPr>
            <a:r>
              <a:rPr lang="en-US" altLang="en-US" sz="6100" b="1"/>
              <a:t>Servant begged the king and the king forgave the servant of his debt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4A23DE1F-3B13-4220-A4B4-A807964D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86263" y="1785938"/>
            <a:ext cx="15609887" cy="10144125"/>
          </a:xfrm>
        </p:spPr>
        <p:txBody>
          <a:bodyPr/>
          <a:lstStyle/>
          <a:p>
            <a:pPr marL="788988" indent="-788988" defTabSz="804863" eaLnBrk="1">
              <a:spcBef>
                <a:spcPts val="5700"/>
              </a:spcBef>
              <a:buClrTx/>
            </a:pPr>
            <a:r>
              <a:rPr lang="en-US" altLang="en-US" sz="5600" b="1"/>
              <a:t>It takes the love of God to forgive</a:t>
            </a:r>
          </a:p>
          <a:p>
            <a:pPr marL="788988" indent="-788988" defTabSz="804863" eaLnBrk="1">
              <a:spcBef>
                <a:spcPts val="5700"/>
              </a:spcBef>
              <a:buClrTx/>
            </a:pPr>
            <a:r>
              <a:rPr lang="en-US" altLang="en-US" sz="5600" b="1"/>
              <a:t>When God loving forgives, He doesn</a:t>
            </a:r>
            <a:r>
              <a:rPr lang="ja-JP" altLang="en-US" sz="5600" b="1">
                <a:latin typeface="Arial" panose="020B0604020202020204" pitchFamily="34" charset="0"/>
              </a:rPr>
              <a:t>’</a:t>
            </a:r>
            <a:r>
              <a:rPr lang="en-US" altLang="ja-JP" sz="5600" b="1"/>
              <a:t>t rub it in but He rubs it out </a:t>
            </a:r>
          </a:p>
          <a:p>
            <a:pPr marL="788988" indent="-788988" defTabSz="804863" eaLnBrk="1">
              <a:spcBef>
                <a:spcPts val="5700"/>
              </a:spcBef>
              <a:buClrTx/>
            </a:pPr>
            <a:r>
              <a:rPr lang="en-US" altLang="en-US" sz="5600" b="1"/>
              <a:t>The forgiven servant in time met someone who owed him a small debt</a:t>
            </a:r>
          </a:p>
          <a:p>
            <a:pPr marL="788988" indent="-788988" defTabSz="804863" eaLnBrk="1">
              <a:spcBef>
                <a:spcPts val="5700"/>
              </a:spcBef>
              <a:buClrTx/>
            </a:pPr>
            <a:r>
              <a:rPr lang="en-US" altLang="en-US" sz="5600" b="1"/>
              <a:t>The servant didn</a:t>
            </a:r>
            <a:r>
              <a:rPr lang="ja-JP" altLang="en-US" sz="5600" b="1">
                <a:latin typeface="Arial" panose="020B0604020202020204" pitchFamily="34" charset="0"/>
              </a:rPr>
              <a:t>’</a:t>
            </a:r>
            <a:r>
              <a:rPr lang="en-US" altLang="ja-JP" sz="5600" b="1"/>
              <a:t>t do to what was done to him</a:t>
            </a:r>
          </a:p>
          <a:p>
            <a:pPr marL="788988" indent="-788988" defTabSz="804863" eaLnBrk="1">
              <a:spcBef>
                <a:spcPts val="5700"/>
              </a:spcBef>
              <a:buClrTx/>
            </a:pPr>
            <a:r>
              <a:rPr lang="en-US" altLang="en-US" sz="5600" b="1"/>
              <a:t>He kept a record of wrong (debt)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46013055-C368-4580-AD8E-48C948C92D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33938" y="4535488"/>
            <a:ext cx="14716125" cy="4643437"/>
          </a:xfrm>
        </p:spPr>
        <p:txBody>
          <a:bodyPr/>
          <a:lstStyle/>
          <a:p>
            <a:pPr eaLnBrk="1">
              <a:defRPr/>
            </a:pPr>
            <a:r>
              <a:rPr lang="en-US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Is our love different?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>
            <a:extLst>
              <a:ext uri="{FF2B5EF4-FFF2-40B4-BE49-F238E27FC236}">
                <a16:creationId xmlns:a16="http://schemas.microsoft.com/office/drawing/2014/main" id="{480C7018-DC65-42CC-8E7A-D9025B8A98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688975" eaLnBrk="1">
              <a:defRPr/>
            </a:pPr>
            <a:r>
              <a:rPr lang="en-US" sz="9400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Practical ways to love enough to forgive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B70564E9-CBD5-4CAC-8DCF-70B1ADFB9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00575" y="4648200"/>
            <a:ext cx="15609888" cy="4038600"/>
          </a:xfrm>
        </p:spPr>
        <p:txBody>
          <a:bodyPr/>
          <a:lstStyle/>
          <a:p>
            <a:pPr marL="0" indent="0" eaLnBrk="1">
              <a:buClrTx/>
              <a:buSzTx/>
              <a:buFontTx/>
              <a:buNone/>
              <a:defRPr/>
            </a:pPr>
            <a:r>
              <a:rPr lang="en-US" sz="7200" b="1" dirty="0">
                <a:ea typeface="+mn-ea"/>
              </a:rPr>
              <a:t>Recognize what your motive for forgiveness should be 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3D070059-A652-41FB-9EFB-DEE397F96CA6}"/>
              </a:ext>
            </a:extLst>
          </p:cNvPr>
          <p:cNvSpPr txBox="1">
            <a:spLocks/>
          </p:cNvSpPr>
          <p:nvPr/>
        </p:nvSpPr>
        <p:spPr bwMode="auto">
          <a:xfrm>
            <a:off x="4114800" y="8915400"/>
            <a:ext cx="16051213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/>
            </a:pPr>
            <a:r>
              <a:rPr lang="en-US" sz="7400" dirty="0">
                <a:ea typeface="ＭＳ Ｐゴシック" charset="0"/>
              </a:rPr>
              <a:t>Remember what forgiveness is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5C1BEDE8-2A28-4730-8DCA-036C4B51D9F3}"/>
              </a:ext>
            </a:extLst>
          </p:cNvPr>
          <p:cNvSpPr txBox="1">
            <a:spLocks/>
          </p:cNvSpPr>
          <p:nvPr/>
        </p:nvSpPr>
        <p:spPr bwMode="auto">
          <a:xfrm>
            <a:off x="4495800" y="11049000"/>
            <a:ext cx="15682913" cy="123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/>
            </a:pPr>
            <a:r>
              <a:rPr lang="en-US" sz="7200" dirty="0">
                <a:ea typeface="ＭＳ Ｐゴシック" charset="0"/>
              </a:rPr>
              <a:t>Realize what forgiveness is not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  <p:bldP spid="1024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>
            <a:extLst>
              <a:ext uri="{FF2B5EF4-FFF2-40B4-BE49-F238E27FC236}">
                <a16:creationId xmlns:a16="http://schemas.microsoft.com/office/drawing/2014/main" id="{528FD8E3-225D-4486-A4A8-305BD2390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33938" y="4535488"/>
            <a:ext cx="14716125" cy="4643437"/>
          </a:xfrm>
        </p:spPr>
        <p:txBody>
          <a:bodyPr/>
          <a:lstStyle/>
          <a:p>
            <a:pPr eaLnBrk="1">
              <a:defRPr/>
            </a:pPr>
            <a:r>
              <a:rPr lang="en-US" b="1">
                <a:latin typeface="Helvetica Neue" charset="0"/>
                <a:ea typeface="+mj-ea"/>
                <a:cs typeface="Helvetica Neue" charset="0"/>
                <a:sym typeface="Helvetica Neue" charset="0"/>
              </a:rPr>
              <a:t>True love keeps no record of wrongs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">
      <a:dk1>
        <a:srgbClr val="434343"/>
      </a:dk1>
      <a:lt1>
        <a:srgbClr val="FFFFFF"/>
      </a:lt1>
      <a:dk2>
        <a:srgbClr val="000000"/>
      </a:dk2>
      <a:lt2>
        <a:srgbClr val="A9A9A9"/>
      </a:lt2>
      <a:accent1>
        <a:srgbClr val="0076BA"/>
      </a:accent1>
      <a:accent2>
        <a:srgbClr val="00A89D"/>
      </a:accent2>
      <a:accent3>
        <a:srgbClr val="AAAAAA"/>
      </a:accent3>
      <a:accent4>
        <a:srgbClr val="DADADA"/>
      </a:accent4>
      <a:accent5>
        <a:srgbClr val="AABDD9"/>
      </a:accent5>
      <a:accent6>
        <a:srgbClr val="00988E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ＭＳ Ｐゴシック"/>
        <a:cs typeface="Helvetica Neue Medium"/>
      </a:majorFont>
      <a:minorFont>
        <a:latin typeface="Helvetica Neue"/>
        <a:ea typeface="ＭＳ Ｐゴシック"/>
        <a:cs typeface="Helvetica Neu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232323"/>
        </a:solidFill>
        <a:ln w="25400" cap="flat" cmpd="sng" algn="ctr">
          <a:solidFill>
            <a:srgbClr val="FFFFFF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71437" tIns="71437" rIns="71437" bIns="71437" numCol="1" anchor="ctr" anchorCtr="0" compatLnSpc="1">
        <a:prstTxWarp prst="textNoShape">
          <a:avLst/>
        </a:prstTxWarp>
        <a:spAutoFit/>
      </a:bodyPr>
      <a:lstStyle>
        <a:defPPr marL="0" marR="0" indent="0" algn="ctr" defTabSz="820738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232323"/>
        </a:solidFill>
        <a:ln w="25400" cap="flat" cmpd="sng" algn="ctr">
          <a:solidFill>
            <a:srgbClr val="FFFFFF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71437" tIns="71437" rIns="71437" bIns="71437" numCol="1" anchor="ctr" anchorCtr="0" compatLnSpc="1">
        <a:prstTxWarp prst="textNoShape">
          <a:avLst/>
        </a:prstTxWarp>
        <a:spAutoFit/>
      </a:bodyPr>
      <a:lstStyle>
        <a:defPPr marL="0" marR="0" indent="0" algn="ctr" defTabSz="820738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FFFFFF"/>
      </a:accent3>
      <a:accent4>
        <a:srgbClr val="000000"/>
      </a:accent4>
      <a:accent5>
        <a:srgbClr val="AABDD9"/>
      </a:accent5>
      <a:accent6>
        <a:srgbClr val="00988E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Custom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Helvetica Neue</vt:lpstr>
      <vt:lpstr>MS PGothic</vt:lpstr>
      <vt:lpstr>Arial</vt:lpstr>
      <vt:lpstr>Helvetica Neue Medium</vt:lpstr>
      <vt:lpstr>Helvetica Neue Light</vt:lpstr>
      <vt:lpstr>Black</vt:lpstr>
      <vt:lpstr>A Great Example of Better Love</vt:lpstr>
      <vt:lpstr>Love keeps no record of wrongs  (I Corinthians 13:5)</vt:lpstr>
      <vt:lpstr>Forgiveness is the best example of love that keeps no record of wrongs</vt:lpstr>
      <vt:lpstr>“Lord, how often shall my brother sin against me, and I forgive him? Up to seven times?” (Matthew 18:21)</vt:lpstr>
      <vt:lpstr>Parable about Forgiveness  (Matthew 18:23-35)</vt:lpstr>
      <vt:lpstr>PowerPoint Presentation</vt:lpstr>
      <vt:lpstr>Is our love different?</vt:lpstr>
      <vt:lpstr>Practical ways to love enough to forgive</vt:lpstr>
      <vt:lpstr>True love keeps no record of wrongs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Great Example of Better Love</dc:title>
  <dc:creator>Stephen Bishop</dc:creator>
  <cp:lastModifiedBy>Stephen Bishop</cp:lastModifiedBy>
  <cp:revision>1</cp:revision>
  <dcterms:modified xsi:type="dcterms:W3CDTF">2019-02-11T01:36:49Z</dcterms:modified>
</cp:coreProperties>
</file>