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7ADFB40D-D5FD-4761-93CB-0A66CC698FBC-L0-001.jpeg" descr="7ADFB40D-D5FD-4761-93CB-0A66CC698FBC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6436" b="6436"/>
          <a:stretch>
            <a:fillRect/>
          </a:stretch>
        </p:blipFill>
        <p:spPr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20" name="Those touched by His bir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Those touched by His birth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“And having come in, the angel said to her, ‘Rejoice, highly favored one, the Lord is with you; blessed are you among women!” (Luke 1:28)"/>
          <p:cNvSpPr txBox="1">
            <a:spLocks noGrp="1"/>
          </p:cNvSpPr>
          <p:nvPr>
            <p:ph type="title"/>
          </p:nvPr>
        </p:nvSpPr>
        <p:spPr>
          <a:xfrm>
            <a:off x="1778000" y="2751359"/>
            <a:ext cx="20828001" cy="6229487"/>
          </a:xfrm>
          <a:prstGeom prst="rect">
            <a:avLst/>
          </a:prstGeom>
        </p:spPr>
        <p:txBody>
          <a:bodyPr/>
          <a:lstStyle/>
          <a:p>
            <a:pPr defTabSz="701675">
              <a:defRPr sz="952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“And having come in, the angel said to her, ‘Rejoice, highly favored one, the Lord is with you; blessed are you among women!” </a:t>
            </a:r>
            <a:r>
              <a:rPr i="0"/>
              <a:t>(Luke 1:28)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Mary’s so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Mary’s song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2CF311E2-33CC-4763-AF61-9F259E0BB042-L0-001.jpeg" descr="2CF311E2-33CC-4763-AF61-9F259E0BB042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1577" r="11577"/>
          <a:stretch>
            <a:fillRect/>
          </a:stretch>
        </p:blipFill>
        <p:spPr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46" name="The Announc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</a:t>
            </a:r>
            <a:r>
              <a:rPr u="sng"/>
              <a:t>Announcement </a:t>
            </a:r>
          </a:p>
        </p:txBody>
      </p:sp>
      <p:sp>
        <p:nvSpPr>
          <p:cNvPr id="147" name="An angel appears suddenly to share God’s plan with a woman named Mary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654825" indent="-654825" defTabSz="602615">
              <a:spcBef>
                <a:spcPts val="3200"/>
              </a:spcBef>
              <a:defRPr sz="4453" b="1"/>
            </a:pPr>
            <a:r>
              <a:t>An angel appears suddenly to share God’s plan with a woman named Mary</a:t>
            </a:r>
          </a:p>
          <a:p>
            <a:pPr marL="654825" indent="-654825" defTabSz="602615">
              <a:spcBef>
                <a:spcPts val="3200"/>
              </a:spcBef>
              <a:defRPr sz="4453" b="1"/>
            </a:pPr>
            <a:r>
              <a:t>Mary’s Name in Hebrew means “bitter” </a:t>
            </a:r>
          </a:p>
          <a:p>
            <a:pPr marL="654825" indent="-654825" defTabSz="602615">
              <a:spcBef>
                <a:spcPts val="3200"/>
              </a:spcBef>
              <a:defRPr sz="4453" b="1"/>
            </a:pPr>
            <a:r>
              <a:t>Mary’s your life had bitter hardship</a:t>
            </a:r>
          </a:p>
          <a:p>
            <a:pPr marL="654825" indent="-654825" defTabSz="602615">
              <a:spcBef>
                <a:spcPts val="3200"/>
              </a:spcBef>
              <a:defRPr sz="4453" b="1"/>
            </a:pPr>
            <a:r>
              <a:t>Her hometown was in the poor district of Galilee </a:t>
            </a:r>
          </a:p>
          <a:p>
            <a:pPr marL="654825" indent="-654825" defTabSz="602615">
              <a:spcBef>
                <a:spcPts val="3200"/>
              </a:spcBef>
              <a:defRPr sz="4453" b="1"/>
            </a:pPr>
            <a:r>
              <a:t>The hardship of being with child when only betrothed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Mary was a virgin when Jesus was miraculously conceived in her womb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49589" indent="-949589" defTabSz="800735">
              <a:spcBef>
                <a:spcPts val="5700"/>
              </a:spcBef>
              <a:defRPr sz="7178" b="1"/>
            </a:pPr>
            <a:r>
              <a:t>Mary was a virgin when Jesus was miraculously conceived in her womb</a:t>
            </a:r>
          </a:p>
          <a:p>
            <a:pPr marL="949589" indent="-949589" defTabSz="800735">
              <a:spcBef>
                <a:spcPts val="5700"/>
              </a:spcBef>
              <a:defRPr sz="7178" b="1"/>
            </a:pPr>
            <a:r>
              <a:t>Mary questioned how it could be since she had not known a man (Luke 1:27)</a:t>
            </a:r>
          </a:p>
          <a:p>
            <a:pPr marL="949589" indent="-949589" defTabSz="800735">
              <a:spcBef>
                <a:spcPts val="5700"/>
              </a:spcBef>
              <a:defRPr sz="7178" b="1"/>
            </a:pPr>
            <a:r>
              <a:t>One of the points of a betrothal was to demonstrate fidelity and faithfulness </a:t>
            </a:r>
          </a:p>
          <a:p>
            <a:pPr marL="949589" indent="-949589" defTabSz="800735">
              <a:spcBef>
                <a:spcPts val="5700"/>
              </a:spcBef>
              <a:defRPr sz="7178" b="1"/>
            </a:pPr>
            <a:r>
              <a:t>Mary’s tremendous young faith (Luke 1:38)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other of Jesus came at a cos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17165" indent="-817165" defTabSz="718184">
              <a:spcBef>
                <a:spcPts val="5100"/>
              </a:spcBef>
              <a:defRPr sz="6177" b="1"/>
            </a:pPr>
            <a:r>
              <a:t>Mother of Jesus came at a cost</a:t>
            </a:r>
          </a:p>
          <a:p>
            <a:pPr marL="1144031" indent="-1144031" defTabSz="718184">
              <a:spcBef>
                <a:spcPts val="5100"/>
              </a:spcBef>
              <a:buSzPct val="100000"/>
              <a:buAutoNum type="arabicPeriod"/>
              <a:defRPr sz="6177" b="1"/>
            </a:pPr>
            <a:r>
              <a:t>The process of carrying and delivering a baby</a:t>
            </a:r>
          </a:p>
          <a:p>
            <a:pPr marL="1144031" indent="-1144031" defTabSz="718184">
              <a:spcBef>
                <a:spcPts val="5100"/>
              </a:spcBef>
              <a:buSzPct val="100000"/>
              <a:buAutoNum type="arabicPeriod"/>
              <a:defRPr sz="6177" b="1"/>
            </a:pPr>
            <a:r>
              <a:t>How would Joseph respond?</a:t>
            </a:r>
          </a:p>
          <a:p>
            <a:pPr marL="1144031" indent="-1144031" defTabSz="718184">
              <a:spcBef>
                <a:spcPts val="5100"/>
              </a:spcBef>
              <a:buSzPct val="100000"/>
              <a:buAutoNum type="arabicPeriod"/>
              <a:defRPr sz="6177" b="1"/>
            </a:pPr>
            <a:r>
              <a:t>What would her family and community think?</a:t>
            </a:r>
          </a:p>
          <a:p>
            <a:pPr marL="817165" indent="-817165" defTabSz="718184">
              <a:spcBef>
                <a:spcPts val="5100"/>
              </a:spcBef>
              <a:defRPr sz="6177" b="1"/>
            </a:pPr>
            <a:r>
              <a:t>There is no evidence of Mary second guessing, questioning, or complaining </a:t>
            </a:r>
          </a:p>
          <a:p>
            <a:pPr marL="817165" indent="-817165" defTabSz="718184">
              <a:spcBef>
                <a:spcPts val="5100"/>
              </a:spcBef>
              <a:defRPr sz="6177" b="1" i="1"/>
            </a:pPr>
            <a:r>
              <a:t>“Let it be to me according to your word” </a:t>
            </a:r>
            <a:r>
              <a:rPr i="0"/>
              <a:t>(Luke 1:38)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BB7D6BB9-D052-4F61-BFF6-33165A737005-L0-001.jpeg" descr="BB7D6BB9-D052-4F61-BFF6-33165A737005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1577" r="11577"/>
          <a:stretch>
            <a:fillRect/>
          </a:stretch>
        </p:blipFill>
        <p:spPr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54" name="The Act of Worshi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</a:t>
            </a:r>
            <a:r>
              <a:rPr u="sng"/>
              <a:t>Act</a:t>
            </a:r>
            <a:r>
              <a:t> of Worship</a:t>
            </a:r>
          </a:p>
        </p:txBody>
      </p:sp>
      <p:sp>
        <p:nvSpPr>
          <p:cNvPr id="155" name="Mary hurried over the hilly country to visit with Elizabeth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815259" indent="-815259" defTabSz="693419">
              <a:spcBef>
                <a:spcPts val="3700"/>
              </a:spcBef>
              <a:defRPr sz="5544" b="1"/>
            </a:pPr>
            <a:r>
              <a:t>Mary hurried over the hilly country to visit with Elizabeth </a:t>
            </a:r>
          </a:p>
          <a:p>
            <a:pPr marL="815259" indent="-815259" defTabSz="693419">
              <a:spcBef>
                <a:spcPts val="3700"/>
              </a:spcBef>
              <a:defRPr sz="5544" b="1"/>
            </a:pPr>
            <a:r>
              <a:t>Elizabeth immediately responded to Mary’s voice</a:t>
            </a:r>
          </a:p>
          <a:p>
            <a:pPr marL="815259" indent="-815259" defTabSz="693419">
              <a:spcBef>
                <a:spcPts val="3700"/>
              </a:spcBef>
              <a:defRPr sz="5544" b="1"/>
            </a:pPr>
            <a:r>
              <a:t>Mary replied with prophetic words </a:t>
            </a:r>
          </a:p>
          <a:p>
            <a:pPr marL="815259" indent="-815259" defTabSz="693419">
              <a:spcBef>
                <a:spcPts val="3700"/>
              </a:spcBef>
              <a:defRPr sz="5544" b="1"/>
            </a:pPr>
            <a:r>
              <a:t>Her song is known as the “Magnificat”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he song is of unspeakable jo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729" indent="-965729">
              <a:defRPr sz="7300" b="1"/>
            </a:pPr>
            <a:r>
              <a:t>The song is of unspeakable joy</a:t>
            </a:r>
          </a:p>
          <a:p>
            <a:pPr marL="965729" indent="-965729">
              <a:defRPr sz="7300" b="1"/>
            </a:pPr>
            <a:r>
              <a:t>It bears a strong resemblance of Hannah’s song with the birth of Samuel </a:t>
            </a:r>
          </a:p>
          <a:p>
            <a:pPr marL="965729" indent="-965729">
              <a:defRPr sz="7300" b="1"/>
            </a:pPr>
            <a:r>
              <a:t>Mary’s song is filled with language of the messianic hope, scriptural language, and a reference to the covenant of Abraham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Table"/>
          <p:cNvGraphicFramePr/>
          <p:nvPr/>
        </p:nvGraphicFramePr>
        <p:xfrm>
          <a:off x="1695450" y="685475"/>
          <a:ext cx="21005801" cy="1276180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49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My soul magnifies the Lord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I Samuel 2.1
Psalm 35.9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And my Spirit has rejoiced in God my Savior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Isaiah 12:2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For He has regarded the lowly state of His maidservant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I Samuel 1:11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For He who is mighty has done great things for me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Psalm 126:3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His mercy is on them who fear Him from generation to generation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Psalm 103:11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Table"/>
          <p:cNvGraphicFramePr/>
          <p:nvPr/>
        </p:nvGraphicFramePr>
        <p:xfrm>
          <a:off x="1695450" y="685475"/>
          <a:ext cx="21005800" cy="1276180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49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He has shown strength with His arm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Psalm 89:13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He has scattered the proud in the imagination of their hearts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Psalm 89:10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He has put down the mighty from their thrones and exalted the lowly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I Samuel 2:6-8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He has filled the hungry with good things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Psalm 107:9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8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He has helped His servant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5300" b="1">
                          <a:solidFill>
                            <a:srgbClr val="FFFFFF"/>
                          </a:solidFill>
                          <a:sym typeface="Helvetica Neue"/>
                        </a:rPr>
                        <a:t>Psalm 105:6-9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d is the one Mary magnif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God is the one Mary magnifies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How well do you know the stor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How well do you know the story?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Does the same story move you to worship?…"/>
          <p:cNvSpPr txBox="1">
            <a:spLocks noGrp="1"/>
          </p:cNvSpPr>
          <p:nvPr>
            <p:ph type="title"/>
          </p:nvPr>
        </p:nvSpPr>
        <p:spPr>
          <a:xfrm>
            <a:off x="1778000" y="1198824"/>
            <a:ext cx="20828000" cy="10930218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Does the same story move you to worship?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birth, life, and death of Jesus should led us to a regular habit of worship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he little drummer boy met Jesus in 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68655">
              <a:defRPr sz="9072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The little drummer boy met Jesus in a </a:t>
            </a:r>
          </a:p>
        </p:txBody>
      </p:sp>
      <p:sp>
        <p:nvSpPr>
          <p:cNvPr id="125" name="Mang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87298" indent="-2087298" defTabSz="808990">
              <a:spcBef>
                <a:spcPts val="5700"/>
              </a:spcBef>
              <a:buSzPct val="100000"/>
              <a:buAutoNum type="alphaUcPeriod"/>
              <a:defRPr sz="11270" b="1"/>
            </a:pPr>
            <a:r>
              <a:t>Manger</a:t>
            </a:r>
          </a:p>
          <a:p>
            <a:pPr marL="2087298" indent="-2087298" defTabSz="808990">
              <a:spcBef>
                <a:spcPts val="5700"/>
              </a:spcBef>
              <a:buSzPct val="100000"/>
              <a:buAutoNum type="alphaUcPeriod"/>
              <a:defRPr sz="11270" b="1"/>
            </a:pPr>
            <a:r>
              <a:t>Stable</a:t>
            </a:r>
          </a:p>
          <a:p>
            <a:pPr marL="2087298" indent="-2087298" defTabSz="808990">
              <a:spcBef>
                <a:spcPts val="5700"/>
              </a:spcBef>
              <a:buSzPct val="100000"/>
              <a:buAutoNum type="alphaUcPeriod"/>
              <a:defRPr sz="11270" b="1"/>
            </a:pPr>
            <a:r>
              <a:t>House</a:t>
            </a:r>
          </a:p>
          <a:p>
            <a:pPr marL="2087298" indent="-2087298" defTabSz="808990">
              <a:spcBef>
                <a:spcPts val="5700"/>
              </a:spcBef>
              <a:buSzPct val="100000"/>
              <a:buAutoNum type="alphaUcPeriod"/>
              <a:defRPr sz="11270" b="1"/>
            </a:pPr>
            <a:r>
              <a:t>None of the above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D. No drummer bo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defRPr sz="1743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D. No drummer boy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here do we find the story of Jesus’ birth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7044">
              <a:defRPr sz="8024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Where do we find the story of Jesus’ birth?</a:t>
            </a:r>
          </a:p>
        </p:txBody>
      </p:sp>
      <p:sp>
        <p:nvSpPr>
          <p:cNvPr id="130" name="Matthew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86939" indent="-2186939" defTabSz="676909">
              <a:spcBef>
                <a:spcPts val="4800"/>
              </a:spcBef>
              <a:buSzPct val="100000"/>
              <a:buAutoNum type="alphaUcPeriod"/>
              <a:defRPr sz="11808" b="1"/>
            </a:pPr>
            <a:r>
              <a:t>Matthew </a:t>
            </a:r>
          </a:p>
          <a:p>
            <a:pPr marL="2186939" indent="-2186939" defTabSz="676909">
              <a:spcBef>
                <a:spcPts val="4800"/>
              </a:spcBef>
              <a:buSzPct val="100000"/>
              <a:buAutoNum type="alphaUcPeriod"/>
              <a:defRPr sz="11808" b="1"/>
            </a:pPr>
            <a:r>
              <a:t>Mark</a:t>
            </a:r>
          </a:p>
          <a:p>
            <a:pPr marL="2186939" indent="-2186939" defTabSz="676909">
              <a:spcBef>
                <a:spcPts val="4800"/>
              </a:spcBef>
              <a:buSzPct val="100000"/>
              <a:buAutoNum type="alphaUcPeriod"/>
              <a:defRPr sz="11808" b="1"/>
            </a:pPr>
            <a:r>
              <a:t>Luke </a:t>
            </a:r>
          </a:p>
          <a:p>
            <a:pPr marL="2186939" indent="-2186939" defTabSz="676909">
              <a:spcBef>
                <a:spcPts val="4800"/>
              </a:spcBef>
              <a:buSzPct val="100000"/>
              <a:buAutoNum type="alphaUcPeriod"/>
              <a:defRPr sz="11808" b="1"/>
            </a:pPr>
            <a:r>
              <a:t>John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 and C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185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 and C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f we can get the story wrong with the birth of Jesus, what about the story  of doctrine or practice?"/>
          <p:cNvSpPr txBox="1">
            <a:spLocks noGrp="1"/>
          </p:cNvSpPr>
          <p:nvPr>
            <p:ph type="title"/>
          </p:nvPr>
        </p:nvSpPr>
        <p:spPr>
          <a:xfrm>
            <a:off x="1778000" y="2449477"/>
            <a:ext cx="20828000" cy="7940151"/>
          </a:xfrm>
          <a:prstGeom prst="rect">
            <a:avLst/>
          </a:prstGeom>
        </p:spPr>
        <p:txBody>
          <a:bodyPr/>
          <a:lstStyle>
            <a:lvl1pPr>
              <a:defRPr sz="123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If we can get the story wrong with the birth of Jesus, what about the story  of doctrine or practice?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0684A9B5-9293-4AE4-98D3-441640506C6D-L0-001.jpeg" descr="0684A9B5-9293-4AE4-98D3-441640506C6D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4234" r="4234"/>
          <a:stretch>
            <a:fillRect/>
          </a:stretch>
        </p:blipFill>
        <p:spPr>
          <a:xfrm>
            <a:off x="7429500" y="3149600"/>
            <a:ext cx="9525001" cy="9296401"/>
          </a:xfrm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37" name="New Year’s letter written to a preach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60400">
              <a:defRPr sz="896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New Year’s letter written to a preacher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What a contrast yo the next person touched by the Lord’s birth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190625" indent="-1190625" defTabSz="594360">
              <a:spcBef>
                <a:spcPts val="4200"/>
              </a:spcBef>
              <a:defRPr sz="9000" b="1"/>
            </a:pPr>
            <a:r>
              <a:t>What a contrast yo the next person touched by the Lord’s birth</a:t>
            </a:r>
          </a:p>
          <a:p>
            <a:pPr marL="1190625" indent="-1190625" defTabSz="594360">
              <a:spcBef>
                <a:spcPts val="4200"/>
              </a:spcBef>
              <a:defRPr sz="9000" b="1"/>
            </a:pPr>
            <a:r>
              <a:t>This person was moved to worship</a:t>
            </a:r>
          </a:p>
          <a:p>
            <a:pPr marL="1190625" indent="-1190625" defTabSz="594360">
              <a:spcBef>
                <a:spcPts val="4200"/>
              </a:spcBef>
              <a:defRPr sz="9000" b="1"/>
            </a:pPr>
            <a:r>
              <a:t>She was highly favored by God</a:t>
            </a:r>
          </a:p>
          <a:p>
            <a:pPr marL="1190625" indent="-1190625" defTabSz="594360">
              <a:spcBef>
                <a:spcPts val="4200"/>
              </a:spcBef>
              <a:defRPr sz="9000" b="1"/>
            </a:pPr>
            <a:r>
              <a:t>She was the one prophesied over 700 years ago by Isaiah (7:14)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Custom</PresentationFormat>
  <Paragraphs>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Helvetica Neue</vt:lpstr>
      <vt:lpstr>Helvetica Neue Light</vt:lpstr>
      <vt:lpstr>Helvetica Neue Medium</vt:lpstr>
      <vt:lpstr>Black</vt:lpstr>
      <vt:lpstr>Those touched by His birth</vt:lpstr>
      <vt:lpstr>How well do you know the story?</vt:lpstr>
      <vt:lpstr>The little drummer boy met Jesus in a </vt:lpstr>
      <vt:lpstr>D. No drummer boy</vt:lpstr>
      <vt:lpstr>Where do we find the story of Jesus’ birth?</vt:lpstr>
      <vt:lpstr>A and C</vt:lpstr>
      <vt:lpstr>If we can get the story wrong with the birth of Jesus, what about the story  of doctrine or practice?</vt:lpstr>
      <vt:lpstr>New Year’s letter written to a preacher</vt:lpstr>
      <vt:lpstr>PowerPoint Presentation</vt:lpstr>
      <vt:lpstr>“And having come in, the angel said to her, ‘Rejoice, highly favored one, the Lord is with you; blessed are you among women!” (Luke 1:28)</vt:lpstr>
      <vt:lpstr>Mary’s song</vt:lpstr>
      <vt:lpstr>The Announcement </vt:lpstr>
      <vt:lpstr>PowerPoint Presentation</vt:lpstr>
      <vt:lpstr>PowerPoint Presentation</vt:lpstr>
      <vt:lpstr>The Act of Worship</vt:lpstr>
      <vt:lpstr>PowerPoint Presentation</vt:lpstr>
      <vt:lpstr>PowerPoint Presentation</vt:lpstr>
      <vt:lpstr>PowerPoint Presentation</vt:lpstr>
      <vt:lpstr>God is the one Mary magnifies</vt:lpstr>
      <vt:lpstr>Does the same story move you to worship?  The birth, life, and death of Jesus should led us to a regular habit of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Those touched by His birth</dc:title>
  <dc:creator>Stephen Bishop</dc:creator>
  <cp:lastModifiedBy>Stephen Bishop</cp:lastModifiedBy>
  <cp:revision>1</cp:revision>
  <dcterms:modified xsi:type="dcterms:W3CDTF">2018-12-24T03:29:02Z</dcterms:modified>
</cp:coreProperties>
</file>