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1716A52D-8F0E-4E95-93A0-B01ECA0CD4FE-L0-001.png" descr="1716A52D-8F0E-4E95-93A0-B01ECA0CD4FE-L0-001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4534" b="4534"/>
          <a:stretch>
            <a:fillRect/>
          </a:stretch>
        </p:blipFill>
        <p:spPr>
          <a:prstGeom prst="rect">
            <a:avLst/>
          </a:prstGeom>
          <a:ln w="76200">
            <a:solidFill>
              <a:srgbClr val="FFFFFF"/>
            </a:solidFill>
          </a:ln>
        </p:spPr>
      </p:pic>
      <p:sp>
        <p:nvSpPr>
          <p:cNvPr id="120" name="Build Up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3646083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Stone of Examination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Nehemiah reminded them of their identity (5:9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42975" indent="-942975" defTabSz="817244">
              <a:spcBef>
                <a:spcPts val="5800"/>
              </a:spcBef>
              <a:defRPr sz="7128" b="1"/>
            </a:pPr>
            <a:r>
              <a:t>Nehemiah reminded them of their identity (5:9)</a:t>
            </a:r>
          </a:p>
          <a:p>
            <a:pPr marL="942975" indent="-942975" defTabSz="817244">
              <a:spcBef>
                <a:spcPts val="5800"/>
              </a:spcBef>
              <a:defRPr sz="7128" b="1"/>
            </a:pPr>
            <a:r>
              <a:t>Nehemiah challenged the nobles and rulers to stop charging interest and restore what was charged (5:10-11)</a:t>
            </a:r>
          </a:p>
          <a:p>
            <a:pPr marL="942975" indent="-942975" defTabSz="817244">
              <a:spcBef>
                <a:spcPts val="5800"/>
              </a:spcBef>
              <a:defRPr sz="7128" b="1"/>
            </a:pPr>
            <a:r>
              <a:t>The rulers and nobles agreed to restore what they had taken (5:12)</a:t>
            </a:r>
          </a:p>
          <a:p>
            <a:pPr marL="942975" indent="-942975" defTabSz="817244">
              <a:spcBef>
                <a:spcPts val="5800"/>
              </a:spcBef>
              <a:defRPr sz="7128" b="1"/>
            </a:pPr>
            <a:r>
              <a:t>Nehemiah confirmed this with an oath (5:12)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A Great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Great </a:t>
            </a:r>
            <a:r>
              <a:rPr u="sng"/>
              <a:t>Example</a:t>
            </a:r>
          </a:p>
        </p:txBody>
      </p:sp>
      <p:sp>
        <p:nvSpPr>
          <p:cNvPr id="147" name="Nehemiah led by example when it came to help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74712" indent="-874712" defTabSz="718184">
              <a:spcBef>
                <a:spcPts val="5100"/>
              </a:spcBef>
              <a:defRPr sz="6612" b="1"/>
            </a:pPr>
            <a:r>
              <a:t>Nehemiah led by example when it came to helping</a:t>
            </a:r>
          </a:p>
          <a:p>
            <a:pPr marL="874712" indent="-874712" defTabSz="718184">
              <a:spcBef>
                <a:spcPts val="5100"/>
              </a:spcBef>
              <a:defRPr sz="6612" b="1"/>
            </a:pPr>
            <a:r>
              <a:t>He used his position to help and not take from others</a:t>
            </a:r>
          </a:p>
          <a:p>
            <a:pPr marL="874712" indent="-874712" defTabSz="718184">
              <a:spcBef>
                <a:spcPts val="5100"/>
              </a:spcBef>
              <a:defRPr sz="6612" b="1"/>
            </a:pPr>
            <a:r>
              <a:t>Former governors had taken from the people</a:t>
            </a:r>
          </a:p>
          <a:p>
            <a:pPr marL="874712" indent="-874712" defTabSz="718184">
              <a:spcBef>
                <a:spcPts val="5100"/>
              </a:spcBef>
              <a:defRPr sz="6612" b="1"/>
            </a:pPr>
            <a:r>
              <a:t>Nehemiah and his brothers didn’t take from the governor’s provisions (5:14)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Nehemiah led by example in his servi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10166" indent="-910166" defTabSz="709930">
              <a:spcBef>
                <a:spcPts val="5000"/>
              </a:spcBef>
              <a:defRPr sz="6880" b="1"/>
            </a:pPr>
            <a:r>
              <a:t>Nehemiah led by example in his service</a:t>
            </a:r>
          </a:p>
          <a:p>
            <a:pPr marL="910166" indent="-910166" defTabSz="709930">
              <a:spcBef>
                <a:spcPts val="5000"/>
              </a:spcBef>
              <a:defRPr sz="6880" b="1"/>
            </a:pPr>
            <a:r>
              <a:t>He continued the work on the wall (5:16)</a:t>
            </a:r>
          </a:p>
          <a:p>
            <a:pPr marL="910166" indent="-910166" defTabSz="709930">
              <a:spcBef>
                <a:spcPts val="5000"/>
              </a:spcBef>
              <a:defRPr sz="6880" b="1"/>
            </a:pPr>
            <a:r>
              <a:t>Nehemiah led by example in his giving</a:t>
            </a:r>
          </a:p>
          <a:p>
            <a:pPr marL="910166" indent="-910166" defTabSz="709930">
              <a:spcBef>
                <a:spcPts val="5000"/>
              </a:spcBef>
              <a:defRPr sz="6880" b="1"/>
            </a:pPr>
            <a:r>
              <a:t>At his dinner table, he fed 150 Jews and rulers daily (5:17-18)</a:t>
            </a:r>
          </a:p>
          <a:p>
            <a:pPr marL="910166" indent="-910166" defTabSz="709930">
              <a:spcBef>
                <a:spcPts val="5000"/>
              </a:spcBef>
              <a:defRPr sz="6880" b="1"/>
            </a:pPr>
            <a:r>
              <a:t>Nehemiah shared his money, home, and food for others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Nehemiah asked God to remember him for good…"/>
          <p:cNvSpPr txBox="1">
            <a:spLocks noGrp="1"/>
          </p:cNvSpPr>
          <p:nvPr>
            <p:ph type="title"/>
          </p:nvPr>
        </p:nvSpPr>
        <p:spPr>
          <a:xfrm>
            <a:off x="1778000" y="2578855"/>
            <a:ext cx="20828000" cy="8098279"/>
          </a:xfrm>
          <a:prstGeom prst="rect">
            <a:avLst/>
          </a:prstGeom>
        </p:spPr>
        <p:txBody>
          <a:bodyPr/>
          <a:lstStyle/>
          <a:p>
            <a:pPr defTabSz="759459">
              <a:defRPr sz="10304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Nehemiah asked God to remember him for good </a:t>
            </a:r>
          </a:p>
          <a:p>
            <a:pPr defTabSz="759459">
              <a:defRPr sz="10304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defTabSz="759459">
              <a:defRPr sz="10304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We must do good for God to remember (Galatians 6:10)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72076221-084E-4593-BEB4-8ADEE4CAD90E-L0-001.jpeg" descr="72076221-084E-4593-BEB4-8ADEE4CAD90E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1985" r="31985"/>
          <a:stretch>
            <a:fillRect/>
          </a:stretch>
        </p:blipFill>
        <p:spPr>
          <a:prstGeom prst="rect">
            <a:avLst/>
          </a:prstGeom>
          <a:ln w="76200">
            <a:solidFill>
              <a:srgbClr val="FFFFFF"/>
            </a:solidFill>
          </a:ln>
        </p:spPr>
      </p:pic>
      <p:sp>
        <p:nvSpPr>
          <p:cNvPr id="123" name="“Examine yourselves”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</a:t>
            </a:r>
            <a:r>
              <a:rPr i="1"/>
              <a:t>Examine yourselves”</a:t>
            </a:r>
          </a:p>
        </p:txBody>
      </p:sp>
      <p:sp>
        <p:nvSpPr>
          <p:cNvPr id="124" name="We are to do this at the Lord’s Supper (I Corinthians 11:28)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174950" indent="-1174950" defTabSz="775969">
              <a:spcBef>
                <a:spcPts val="4200"/>
              </a:spcBef>
              <a:defRPr sz="7990" b="1"/>
            </a:pPr>
            <a:r>
              <a:t>We are to do this at the Lord’s Supper (I Corinthians 11:28)</a:t>
            </a:r>
          </a:p>
          <a:p>
            <a:pPr marL="1174950" indent="-1174950" defTabSz="775969">
              <a:spcBef>
                <a:spcPts val="4200"/>
              </a:spcBef>
              <a:defRPr sz="7990" b="1"/>
            </a:pPr>
            <a:r>
              <a:t>We are to do this with the faith (2 Corinthians 13:5)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Examination requires us to look withi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60400">
              <a:defRPr sz="896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Examination requires us to look within</a:t>
            </a:r>
          </a:p>
        </p:txBody>
      </p:sp>
      <p:sp>
        <p:nvSpPr>
          <p:cNvPr id="127" name="Inside the word “examination” is the word “nation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19187" indent="-1119187" defTabSz="775969">
              <a:spcBef>
                <a:spcPts val="5500"/>
              </a:spcBef>
              <a:defRPr sz="8460" b="1"/>
            </a:pPr>
            <a:r>
              <a:t>Inside the word “examination” is the word “nation”</a:t>
            </a:r>
          </a:p>
          <a:p>
            <a:pPr marL="1119187" indent="-1119187" defTabSz="775969">
              <a:spcBef>
                <a:spcPts val="5500"/>
              </a:spcBef>
              <a:defRPr sz="8460" b="1"/>
            </a:pPr>
            <a:r>
              <a:t>The Jewish nation had the great task of building the walls of a Jerusalem </a:t>
            </a:r>
          </a:p>
          <a:p>
            <a:pPr marL="1119187" indent="-1119187" defTabSz="775969">
              <a:spcBef>
                <a:spcPts val="5500"/>
              </a:spcBef>
              <a:defRPr sz="8460" b="1"/>
            </a:pPr>
            <a:r>
              <a:t>They faced opposition from the enemy and fatigued from their own brethren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What about this holy nation (the church)?…"/>
          <p:cNvSpPr txBox="1">
            <a:spLocks noGrp="1"/>
          </p:cNvSpPr>
          <p:nvPr>
            <p:ph type="title"/>
          </p:nvPr>
        </p:nvSpPr>
        <p:spPr>
          <a:xfrm>
            <a:off x="1778000" y="2823236"/>
            <a:ext cx="20828000" cy="8687667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What about this holy nation (the church)?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 Peter 2:9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he Stone of Examin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The Stone of Examination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199808E8-DDFE-4665-9961-6536396BC41B-L0-001.jpeg" descr="199808E8-DDFE-4665-9961-6536396BC41B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6927" r="6927"/>
          <a:stretch>
            <a:fillRect/>
          </a:stretch>
        </p:blipFill>
        <p:spPr>
          <a:xfrm>
            <a:off x="12683926" y="4433192"/>
            <a:ext cx="10497103" cy="6729059"/>
          </a:xfrm>
          <a:prstGeom prst="rect">
            <a:avLst/>
          </a:prstGeom>
          <a:ln w="76200">
            <a:solidFill>
              <a:srgbClr val="FFFFFF"/>
            </a:solidFill>
          </a:ln>
        </p:spPr>
      </p:pic>
      <p:sp>
        <p:nvSpPr>
          <p:cNvPr id="134" name="A Great C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Great </a:t>
            </a:r>
            <a:r>
              <a:rPr u="sng"/>
              <a:t>Cry</a:t>
            </a:r>
          </a:p>
        </p:txBody>
      </p:sp>
      <p:sp>
        <p:nvSpPr>
          <p:cNvPr id="135" name="In the midst of a “great work” (4:29) for a “great God” (1:5), a “great cry” (5:1) was heard among the Jew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864669" indent="-864669" defTabSz="693419">
              <a:spcBef>
                <a:spcPts val="3700"/>
              </a:spcBef>
              <a:defRPr sz="5880" b="1"/>
            </a:pPr>
            <a:r>
              <a:t>In the midst of a “great work” (4:29) for a “great God” (1:5), a “great cry” (5:1) was heard among the Jews</a:t>
            </a:r>
          </a:p>
          <a:p>
            <a:pPr marL="864669" indent="-864669" defTabSz="693419">
              <a:spcBef>
                <a:spcPts val="3700"/>
              </a:spcBef>
              <a:defRPr sz="5880" b="1"/>
            </a:pPr>
            <a:r>
              <a:t>This great cry came from within </a:t>
            </a:r>
          </a:p>
          <a:p>
            <a:pPr marL="864669" indent="-864669" defTabSz="693419">
              <a:spcBef>
                <a:spcPts val="3700"/>
              </a:spcBef>
              <a:defRPr sz="5880" b="1"/>
            </a:pPr>
            <a:r>
              <a:t>It was “</a:t>
            </a:r>
            <a:r>
              <a:rPr i="1"/>
              <a:t>against their Jewish brethren” </a:t>
            </a:r>
            <a:r>
              <a:t>(5:1)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he sorrow outside the walls had distressed them (4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05416" indent="-1005416">
              <a:defRPr sz="7600" b="1"/>
            </a:pPr>
            <a:r>
              <a:t>The sorrow outside the walls had distressed them (4)</a:t>
            </a:r>
          </a:p>
          <a:p>
            <a:pPr marL="1005416" indent="-1005416">
              <a:defRPr sz="7600" b="1"/>
            </a:pPr>
            <a:r>
              <a:t>The problems inside the walls had greatly distressed them (5)</a:t>
            </a:r>
          </a:p>
          <a:p>
            <a:pPr marL="1005416" indent="-1005416">
              <a:defRPr sz="7600" b="1"/>
            </a:pPr>
            <a:r>
              <a:t>What hurts more?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here were families in need of food (5:2)…"/>
          <p:cNvSpPr txBox="1">
            <a:spLocks noGrp="1"/>
          </p:cNvSpPr>
          <p:nvPr>
            <p:ph type="body" idx="1"/>
          </p:nvPr>
        </p:nvSpPr>
        <p:spPr>
          <a:xfrm>
            <a:off x="1689100" y="944231"/>
            <a:ext cx="21005800" cy="11655035"/>
          </a:xfrm>
          <a:prstGeom prst="rect">
            <a:avLst/>
          </a:prstGeom>
        </p:spPr>
        <p:txBody>
          <a:bodyPr/>
          <a:lstStyle/>
          <a:p>
            <a:pPr marL="787135" indent="-787135" defTabSz="701675">
              <a:spcBef>
                <a:spcPts val="5000"/>
              </a:spcBef>
              <a:defRPr sz="5950" b="1"/>
            </a:pPr>
            <a:r>
              <a:t>There were families in need of food (5:2)</a:t>
            </a:r>
          </a:p>
          <a:p>
            <a:pPr marL="787135" indent="-787135" defTabSz="701675">
              <a:spcBef>
                <a:spcPts val="5000"/>
              </a:spcBef>
              <a:defRPr sz="5950" b="1"/>
            </a:pPr>
            <a:r>
              <a:t>Jewish families were being neglected of food</a:t>
            </a:r>
          </a:p>
          <a:p>
            <a:pPr marL="787135" indent="-787135" defTabSz="701675">
              <a:spcBef>
                <a:spcPts val="5000"/>
              </a:spcBef>
              <a:defRPr sz="5950" b="1"/>
            </a:pPr>
            <a:r>
              <a:t>Are churches neglected from the spiritual food, the Word?</a:t>
            </a:r>
          </a:p>
          <a:p>
            <a:pPr marL="787135" indent="-787135" defTabSz="701675">
              <a:spcBef>
                <a:spcPts val="5000"/>
              </a:spcBef>
              <a:defRPr sz="5950" b="1"/>
            </a:pPr>
            <a:r>
              <a:t>The landowners had mortgaged their property to buy food because of a famine (5:3)</a:t>
            </a:r>
          </a:p>
          <a:p>
            <a:pPr marL="787135" indent="-787135" defTabSz="701675">
              <a:spcBef>
                <a:spcPts val="5000"/>
              </a:spcBef>
              <a:defRPr sz="5950" b="1"/>
            </a:pPr>
            <a:r>
              <a:t>They were trying to live on more than what they had</a:t>
            </a:r>
          </a:p>
          <a:p>
            <a:pPr marL="787135" indent="-787135" defTabSz="701675">
              <a:spcBef>
                <a:spcPts val="5000"/>
              </a:spcBef>
              <a:defRPr sz="5950" b="1"/>
            </a:pPr>
            <a:r>
              <a:t>Their great debt resulted in their children working for the lender (5:5)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A Great Assembl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Great </a:t>
            </a:r>
            <a:r>
              <a:rPr u="sng"/>
              <a:t>Assembly</a:t>
            </a:r>
          </a:p>
        </p:txBody>
      </p:sp>
      <p:sp>
        <p:nvSpPr>
          <p:cNvPr id="142" name="Nehemiah became angry (5:6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73125" indent="-873125">
              <a:defRPr sz="6600" b="1"/>
            </a:pPr>
            <a:r>
              <a:t>Nehemiah became angry (5:6)</a:t>
            </a:r>
          </a:p>
          <a:p>
            <a:pPr marL="873125" indent="-873125">
              <a:defRPr sz="6600" b="1"/>
            </a:pPr>
            <a:r>
              <a:t>Isn’t it frustrating to see God’s people not act right?</a:t>
            </a:r>
          </a:p>
          <a:p>
            <a:pPr marL="873125" indent="-873125">
              <a:defRPr sz="6600" b="1"/>
            </a:pPr>
            <a:r>
              <a:t>Nehemiah opened his mind before his mouth (5:7)</a:t>
            </a:r>
          </a:p>
          <a:p>
            <a:pPr marL="873125" indent="-873125">
              <a:defRPr sz="6600" b="1"/>
            </a:pPr>
            <a:r>
              <a:t>Nehemiah rebuked the nobles and rulers (5:7)</a:t>
            </a:r>
          </a:p>
          <a:p>
            <a:pPr marL="873125" indent="-873125">
              <a:defRPr sz="6600" b="1"/>
            </a:pPr>
            <a:r>
              <a:t>Nehemiah called for a great assembly (5:7)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Custom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Helvetica Neue</vt:lpstr>
      <vt:lpstr>Helvetica Neue Light</vt:lpstr>
      <vt:lpstr>Helvetica Neue Medium</vt:lpstr>
      <vt:lpstr>Black</vt:lpstr>
      <vt:lpstr>Stone of Examination</vt:lpstr>
      <vt:lpstr>“Examine yourselves”</vt:lpstr>
      <vt:lpstr>Examination requires us to look within</vt:lpstr>
      <vt:lpstr>What about this holy nation (the church)? I Peter 2:9</vt:lpstr>
      <vt:lpstr>The Stone of Examination </vt:lpstr>
      <vt:lpstr>A Great Cry</vt:lpstr>
      <vt:lpstr>PowerPoint Presentation</vt:lpstr>
      <vt:lpstr>PowerPoint Presentation</vt:lpstr>
      <vt:lpstr>A Great Assembly</vt:lpstr>
      <vt:lpstr>PowerPoint Presentation</vt:lpstr>
      <vt:lpstr>A Great Example</vt:lpstr>
      <vt:lpstr>PowerPoint Presentation</vt:lpstr>
      <vt:lpstr>Nehemiah asked God to remember him for good   We must do good for God to remember (Galatians 6:10)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of Examination</dc:title>
  <dc:creator>Stephen Bishop</dc:creator>
  <cp:lastModifiedBy>Stephen Bishop</cp:lastModifiedBy>
  <cp:revision>1</cp:revision>
  <dcterms:modified xsi:type="dcterms:W3CDTF">2018-10-07T00:07:54Z</dcterms:modified>
</cp:coreProperties>
</file>