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1716A52D-8F0E-4E95-93A0-B01ECA0CD4FE-L0-001.png" descr="1716A52D-8F0E-4E95-93A0-B01ECA0CD4FE-L0-001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4534" b="4534"/>
          <a:stretch>
            <a:fillRect/>
          </a:stretch>
        </p:blipFill>
        <p:spPr>
          <a:prstGeom prst="rect">
            <a:avLst/>
          </a:prstGeom>
          <a:ln w="76200">
            <a:solidFill>
              <a:srgbClr val="FFFFFF"/>
            </a:solidFill>
          </a:ln>
        </p:spPr>
      </p:pic>
      <p:sp>
        <p:nvSpPr>
          <p:cNvPr id="120" name="Build Up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3646083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/>
              <a:t>Stone of Conviction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hey tried Intimid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They tried </a:t>
            </a:r>
            <a:r>
              <a:rPr u="sng"/>
              <a:t>Intimidation </a:t>
            </a:r>
          </a:p>
        </p:txBody>
      </p:sp>
      <p:sp>
        <p:nvSpPr>
          <p:cNvPr id="144" name="They sent Nehemiah an open letter of lies (6:5-6)…"/>
          <p:cNvSpPr txBox="1">
            <a:spLocks noGrp="1"/>
          </p:cNvSpPr>
          <p:nvPr>
            <p:ph type="body" idx="1"/>
          </p:nvPr>
        </p:nvSpPr>
        <p:spPr>
          <a:xfrm>
            <a:off x="1689100" y="2646463"/>
            <a:ext cx="21005800" cy="10302674"/>
          </a:xfrm>
          <a:prstGeom prst="rect">
            <a:avLst/>
          </a:prstGeom>
        </p:spPr>
        <p:txBody>
          <a:bodyPr/>
          <a:lstStyle/>
          <a:p>
            <a:pPr marL="773377" indent="-773377" defTabSz="652145">
              <a:spcBef>
                <a:spcPts val="4600"/>
              </a:spcBef>
              <a:defRPr sz="5846" b="1"/>
            </a:pPr>
            <a:r>
              <a:t>They sent Nehemiah an open letter of lies (6:5-6)</a:t>
            </a:r>
          </a:p>
          <a:p>
            <a:pPr marL="773377" indent="-773377" defTabSz="652145">
              <a:spcBef>
                <a:spcPts val="4600"/>
              </a:spcBef>
              <a:defRPr sz="5846" b="1"/>
            </a:pPr>
            <a:r>
              <a:t>The letter was open so other eyes could read it and start the rumor mill</a:t>
            </a:r>
          </a:p>
          <a:p>
            <a:pPr marL="773377" indent="-773377" defTabSz="652145">
              <a:spcBef>
                <a:spcPts val="4600"/>
              </a:spcBef>
              <a:defRPr sz="5846" b="1"/>
            </a:pPr>
            <a:r>
              <a:t>If the builders believed the letter, it would create division </a:t>
            </a:r>
          </a:p>
          <a:p>
            <a:pPr marL="773377" indent="-773377" defTabSz="652145">
              <a:spcBef>
                <a:spcPts val="4600"/>
              </a:spcBef>
              <a:defRPr sz="5846" b="1"/>
            </a:pPr>
            <a:r>
              <a:t>Think about the attacks on the church</a:t>
            </a:r>
          </a:p>
          <a:p>
            <a:pPr marL="773377" indent="-773377" defTabSz="652145">
              <a:spcBef>
                <a:spcPts val="4600"/>
              </a:spcBef>
              <a:defRPr sz="5846" b="1"/>
            </a:pPr>
            <a:r>
              <a:t>“I heard that...”</a:t>
            </a:r>
          </a:p>
          <a:p>
            <a:pPr marL="773377" indent="-773377" defTabSz="652145">
              <a:spcBef>
                <a:spcPts val="4600"/>
              </a:spcBef>
              <a:defRPr sz="5846" b="1"/>
            </a:pPr>
            <a:r>
              <a:t>“Did you hear about...”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he only words we are to accept with questioning are the words of Go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26041" indent="-926041">
              <a:defRPr sz="7000" b="1"/>
            </a:pPr>
            <a:r>
              <a:t>The only words we are to accept with questioning are the words of God</a:t>
            </a:r>
          </a:p>
          <a:p>
            <a:pPr marL="926041" indent="-926041">
              <a:defRPr sz="7000" b="1"/>
            </a:pPr>
            <a:r>
              <a:t>Everything else should require further review on our part</a:t>
            </a:r>
          </a:p>
          <a:p>
            <a:pPr marL="926041" indent="-926041">
              <a:defRPr sz="7000" b="1"/>
            </a:pPr>
            <a:r>
              <a:t>In the letter, they accused Nehemiah exalting himself as king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Nehemiah denied the report (6:8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02745" indent="-802745" defTabSz="676909">
              <a:spcBef>
                <a:spcPts val="4800"/>
              </a:spcBef>
              <a:defRPr sz="6068" b="1"/>
            </a:pPr>
            <a:r>
              <a:t>Nehemiah denied the report (6:8)</a:t>
            </a:r>
          </a:p>
          <a:p>
            <a:pPr marL="802745" indent="-802745" defTabSz="676909">
              <a:spcBef>
                <a:spcPts val="4800"/>
              </a:spcBef>
              <a:defRPr sz="6068" b="1"/>
            </a:pPr>
            <a:r>
              <a:t>He prayed for strength (6:9)</a:t>
            </a:r>
          </a:p>
          <a:p>
            <a:pPr marL="802745" indent="-802745" defTabSz="676909">
              <a:spcBef>
                <a:spcPts val="4800"/>
              </a:spcBef>
              <a:defRPr sz="6068" b="1"/>
            </a:pPr>
            <a:r>
              <a:t>He went back to work (6:15)</a:t>
            </a:r>
          </a:p>
          <a:p>
            <a:pPr marL="802745" indent="-802745" defTabSz="676909">
              <a:spcBef>
                <a:spcPts val="4800"/>
              </a:spcBef>
              <a:defRPr sz="6068" b="1"/>
            </a:pPr>
            <a:r>
              <a:t>Nehemiah shows us that if we take care of our character, we can trust God to take care of our reputation </a:t>
            </a:r>
          </a:p>
          <a:p>
            <a:pPr marL="802745" indent="-802745" defTabSz="676909">
              <a:spcBef>
                <a:spcPts val="4800"/>
              </a:spcBef>
              <a:defRPr sz="6068" b="1"/>
            </a:pPr>
            <a:r>
              <a:t>When the letter failed, they hired Shemaiah to deceive Nehemiah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We need to have a strong conviction in the truth to end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84225">
              <a:defRPr sz="1064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We need to have a strong conviction in the truth to endure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hey tried Infilt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They tried </a:t>
            </a:r>
            <a:r>
              <a:rPr u="sng"/>
              <a:t>Infiltration </a:t>
            </a:r>
          </a:p>
        </p:txBody>
      </p:sp>
      <p:sp>
        <p:nvSpPr>
          <p:cNvPr id="153" name="The wall was completed in 52 days (6:15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46666" indent="-846666">
              <a:defRPr sz="6400" b="1"/>
            </a:pPr>
            <a:r>
              <a:t>The wall was completed in 52 days (6:15)</a:t>
            </a:r>
          </a:p>
          <a:p>
            <a:pPr marL="846666" indent="-846666">
              <a:defRPr sz="6400" b="1"/>
            </a:pPr>
            <a:r>
              <a:t>“</a:t>
            </a:r>
            <a:r>
              <a:rPr i="1"/>
              <a:t>In those days the nobles of Judah sent many letters to Tobiah and the letters of Tobiah came to them” </a:t>
            </a:r>
            <a:r>
              <a:t>(6:17)</a:t>
            </a:r>
          </a:p>
          <a:p>
            <a:pPr marL="846666" indent="-846666">
              <a:defRPr sz="6400" b="1"/>
            </a:pPr>
            <a:r>
              <a:t>The enemy found a weak link among the nobles</a:t>
            </a:r>
          </a:p>
          <a:p>
            <a:pPr marL="846666" indent="-846666">
              <a:defRPr sz="6400" b="1"/>
            </a:pPr>
            <a:r>
              <a:t>Why would the nobles send letters to the enemy?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hey believed the letters of Tobia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02745" indent="-802745" defTabSz="676909">
              <a:spcBef>
                <a:spcPts val="4800"/>
              </a:spcBef>
              <a:defRPr sz="6068" b="1"/>
            </a:pPr>
            <a:r>
              <a:t>They believed the letters of Tobiah</a:t>
            </a:r>
          </a:p>
          <a:p>
            <a:pPr marL="802745" indent="-802745" defTabSz="676909">
              <a:spcBef>
                <a:spcPts val="4800"/>
              </a:spcBef>
              <a:defRPr sz="6068" b="1"/>
            </a:pPr>
            <a:r>
              <a:t>We need to learn that we shouldn’t believe everything we read and hear</a:t>
            </a:r>
          </a:p>
          <a:p>
            <a:pPr marL="802745" indent="-802745" defTabSz="676909">
              <a:spcBef>
                <a:spcPts val="4800"/>
              </a:spcBef>
              <a:defRPr sz="6068" b="1"/>
            </a:pPr>
            <a:r>
              <a:t>Their bonds of human connection was stronger than their spiritual affection</a:t>
            </a:r>
          </a:p>
          <a:p>
            <a:pPr marL="802745" indent="-802745" defTabSz="676909">
              <a:spcBef>
                <a:spcPts val="4800"/>
              </a:spcBef>
              <a:defRPr sz="6068" b="1"/>
            </a:pPr>
            <a:r>
              <a:t>Tobiah was kin to some of them (6:18)</a:t>
            </a:r>
          </a:p>
          <a:p>
            <a:pPr marL="802745" indent="-802745" defTabSz="676909">
              <a:spcBef>
                <a:spcPts val="4800"/>
              </a:spcBef>
              <a:defRPr sz="6068" b="1"/>
            </a:pPr>
            <a:r>
              <a:t>The nobles also spoke of the enemy’s good deeds before Nehemiah (6:19)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he last stone needed to complete the wall is the one needed to complete this life-conviction"/>
          <p:cNvSpPr txBox="1">
            <a:spLocks noGrp="1"/>
          </p:cNvSpPr>
          <p:nvPr>
            <p:ph type="title"/>
          </p:nvPr>
        </p:nvSpPr>
        <p:spPr>
          <a:xfrm>
            <a:off x="1778000" y="2794486"/>
            <a:ext cx="20828000" cy="7882648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The last stone needed to complete the wall is the one needed to complete this life-conviction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D5B73B9B-6BF4-4C41-9E50-0E27660B55BC-L0-001.jpeg" descr="D5B73B9B-6BF4-4C41-9E50-0E27660B55BC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5931447" y="3864421"/>
            <a:ext cx="12521106" cy="8737601"/>
          </a:xfrm>
          <a:prstGeom prst="rect">
            <a:avLst/>
          </a:prstGeom>
          <a:ln w="76200">
            <a:solidFill>
              <a:srgbClr val="FFFFFF"/>
            </a:solidFill>
          </a:ln>
        </p:spPr>
      </p:pic>
      <p:sp>
        <p:nvSpPr>
          <p:cNvPr id="123" name="Once upon a time..."/>
          <p:cNvSpPr txBox="1">
            <a:spLocks noGrp="1"/>
          </p:cNvSpPr>
          <p:nvPr>
            <p:ph type="title"/>
          </p:nvPr>
        </p:nvSpPr>
        <p:spPr>
          <a:xfrm>
            <a:off x="635000" y="1260863"/>
            <a:ext cx="23114000" cy="20066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Once upon a time...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9C89CB8E-969D-437B-B103-4E0CAA173FC5-L0-001.jpeg" descr="9C89CB8E-969D-437B-B103-4E0CAA173FC5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3169900" y="5116512"/>
            <a:ext cx="9525000" cy="5362576"/>
          </a:xfrm>
          <a:prstGeom prst="rect">
            <a:avLst/>
          </a:prstGeom>
          <a:ln w="76200">
            <a:solidFill>
              <a:srgbClr val="FFFFFF"/>
            </a:solidFill>
          </a:ln>
        </p:spPr>
      </p:pic>
      <p:sp>
        <p:nvSpPr>
          <p:cNvPr id="126" name="Once upon a time..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Once upon a time...</a:t>
            </a:r>
          </a:p>
        </p:txBody>
      </p:sp>
      <p:sp>
        <p:nvSpPr>
          <p:cNvPr id="127" name="Nehemiah organized the building of the wall…"/>
          <p:cNvSpPr txBox="1">
            <a:spLocks noGrp="1"/>
          </p:cNvSpPr>
          <p:nvPr>
            <p:ph type="body" sz="half" idx="1"/>
          </p:nvPr>
        </p:nvSpPr>
        <p:spPr>
          <a:xfrm>
            <a:off x="1947855" y="2358956"/>
            <a:ext cx="10223501" cy="10877688"/>
          </a:xfrm>
          <a:prstGeom prst="rect">
            <a:avLst/>
          </a:prstGeom>
        </p:spPr>
        <p:txBody>
          <a:bodyPr/>
          <a:lstStyle/>
          <a:p>
            <a:pPr marL="741145" indent="-741145" defTabSz="693419">
              <a:spcBef>
                <a:spcPts val="3700"/>
              </a:spcBef>
              <a:defRPr sz="5040" b="1"/>
            </a:pPr>
            <a:r>
              <a:t>Nehemiah organized the building of the wall</a:t>
            </a:r>
          </a:p>
          <a:p>
            <a:pPr marL="741145" indent="-741145" defTabSz="693419">
              <a:spcBef>
                <a:spcPts val="3700"/>
              </a:spcBef>
              <a:defRPr sz="5040" b="1"/>
            </a:pPr>
            <a:r>
              <a:t>The wolves (Sanballat, Tobiah, and Geshem) came in to blow down the walls with their negative words</a:t>
            </a:r>
          </a:p>
          <a:p>
            <a:pPr marL="741145" indent="-741145" defTabSz="693419">
              <a:spcBef>
                <a:spcPts val="3700"/>
              </a:spcBef>
              <a:defRPr sz="5040" b="1"/>
            </a:pPr>
            <a:r>
              <a:t>Nehemiah gathered the builders and reminded them of their conviction </a:t>
            </a:r>
          </a:p>
          <a:p>
            <a:pPr marL="741145" indent="-741145" defTabSz="693419">
              <a:spcBef>
                <a:spcPts val="3700"/>
              </a:spcBef>
              <a:defRPr sz="5040" b="1"/>
            </a:pPr>
            <a:r>
              <a:t>The builders had the conviction to see the work get finished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What about the stones her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What about the stones here?</a:t>
            </a:r>
          </a:p>
        </p:txBody>
      </p:sp>
      <p:sp>
        <p:nvSpPr>
          <p:cNvPr id="130" name="The church is compared to stone not straw or stick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20208" indent="-820208">
              <a:defRPr sz="6200" b="1"/>
            </a:pPr>
            <a:r>
              <a:t>The church is compared to stone not straw or sticks</a:t>
            </a:r>
          </a:p>
          <a:p>
            <a:pPr marL="820208" indent="-820208">
              <a:defRPr sz="6200" b="1"/>
            </a:pPr>
            <a:r>
              <a:t>We are to be stone-like when it comes to our conviction in the Lord and the work</a:t>
            </a:r>
          </a:p>
          <a:p>
            <a:pPr marL="820208" indent="-820208">
              <a:defRPr sz="6200" b="1"/>
            </a:pPr>
            <a:r>
              <a:t>Christianity is a lifelong process!</a:t>
            </a:r>
          </a:p>
          <a:p>
            <a:pPr marL="820208" indent="-820208">
              <a:defRPr sz="6200" b="1"/>
            </a:pPr>
            <a:r>
              <a:t>Some Christians have the conviction of straws and sticks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aul warned of “savage wolves” (Acts 20:29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93749" indent="-793749">
              <a:defRPr sz="6000" b="1"/>
            </a:pPr>
            <a:r>
              <a:t>Paul warned of “savage wolves” (Acts 20:29)</a:t>
            </a:r>
          </a:p>
          <a:p>
            <a:pPr marL="793749" indent="-793749">
              <a:defRPr sz="6000" b="1"/>
            </a:pPr>
            <a:r>
              <a:t>Many have fallen to the winds of liberalism and worldliness</a:t>
            </a:r>
          </a:p>
          <a:p>
            <a:pPr marL="793749" indent="-793749">
              <a:defRPr sz="6000" b="1"/>
            </a:pPr>
            <a:r>
              <a:t>How strong is your conviction?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he Stone of Convi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The Stone of Conviction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hey tried Invi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They tried </a:t>
            </a:r>
            <a:r>
              <a:rPr u="sng"/>
              <a:t>Invitation </a:t>
            </a:r>
          </a:p>
        </p:txBody>
      </p:sp>
      <p:sp>
        <p:nvSpPr>
          <p:cNvPr id="137" name="There is another invitation offered each week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05656" indent="-805656" defTabSz="718184">
              <a:spcBef>
                <a:spcPts val="5100"/>
              </a:spcBef>
              <a:defRPr sz="6090" b="1"/>
            </a:pPr>
            <a:r>
              <a:t>There is another invitation offered each week</a:t>
            </a:r>
          </a:p>
          <a:p>
            <a:pPr marL="805656" indent="-805656" defTabSz="718184">
              <a:spcBef>
                <a:spcPts val="5100"/>
              </a:spcBef>
              <a:defRPr sz="6090" b="1"/>
            </a:pPr>
            <a:r>
              <a:t>The Lord is not the only one offering an invitation </a:t>
            </a:r>
          </a:p>
          <a:p>
            <a:pPr marL="805656" indent="-805656" defTabSz="718184">
              <a:spcBef>
                <a:spcPts val="5100"/>
              </a:spcBef>
              <a:defRPr sz="6090" b="1"/>
            </a:pPr>
            <a:r>
              <a:t>When the wall had been rebuilt, Nehemiah received an invitation from the enemy</a:t>
            </a:r>
          </a:p>
          <a:p>
            <a:pPr marL="805656" indent="-805656" defTabSz="718184">
              <a:spcBef>
                <a:spcPts val="5100"/>
              </a:spcBef>
              <a:defRPr sz="6090" b="1"/>
            </a:pPr>
            <a:r>
              <a:t>The enemy had tried to stop the work by ridicule, threatening, and attacking the leader</a:t>
            </a:r>
          </a:p>
          <a:p>
            <a:pPr marL="805656" indent="-805656" defTabSz="718184">
              <a:spcBef>
                <a:spcPts val="5100"/>
              </a:spcBef>
              <a:defRPr sz="6090" b="1"/>
            </a:pPr>
            <a:r>
              <a:t>The enemy is persistent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anballat and Geshem sent Nehemiah an invita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19150" indent="-819150" defTabSz="709930">
              <a:spcBef>
                <a:spcPts val="5000"/>
              </a:spcBef>
              <a:defRPr sz="6192" b="1"/>
            </a:pPr>
            <a:r>
              <a:t>Sanballat and Geshem sent Nehemiah an invitation </a:t>
            </a:r>
          </a:p>
          <a:p>
            <a:pPr marL="819150" indent="-819150" defTabSz="709930">
              <a:spcBef>
                <a:spcPts val="5000"/>
              </a:spcBef>
              <a:defRPr sz="6192" b="1"/>
            </a:pPr>
            <a:r>
              <a:t>Nehemiah saw through their words (6:2)</a:t>
            </a:r>
          </a:p>
          <a:p>
            <a:pPr marL="819150" indent="-819150" defTabSz="709930">
              <a:spcBef>
                <a:spcPts val="5000"/>
              </a:spcBef>
              <a:defRPr sz="6192" b="1"/>
            </a:pPr>
            <a:r>
              <a:t>“</a:t>
            </a:r>
            <a:r>
              <a:rPr i="1"/>
              <a:t>I am doing a great work, so that I cannot come down” </a:t>
            </a:r>
            <a:r>
              <a:t>(6:3)</a:t>
            </a:r>
          </a:p>
          <a:p>
            <a:pPr marL="819150" indent="-819150" defTabSz="709930">
              <a:spcBef>
                <a:spcPts val="5000"/>
              </a:spcBef>
              <a:defRPr sz="6192" b="1"/>
            </a:pPr>
            <a:r>
              <a:t>They didn’t stop after hearing “No” the first time</a:t>
            </a:r>
          </a:p>
          <a:p>
            <a:pPr marL="819150" indent="-819150" defTabSz="709930">
              <a:spcBef>
                <a:spcPts val="5000"/>
              </a:spcBef>
              <a:defRPr sz="6192" b="1"/>
            </a:pPr>
            <a:r>
              <a:t>They tried four times (6:4)</a:t>
            </a:r>
          </a:p>
          <a:p>
            <a:pPr marL="819150" indent="-819150" defTabSz="709930">
              <a:spcBef>
                <a:spcPts val="5000"/>
              </a:spcBef>
              <a:defRPr sz="6192" b="1"/>
            </a:pPr>
            <a:r>
              <a:t>Nehemiah gave them the same answer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Why? He had convic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72595" indent="-872595" defTabSz="800735">
              <a:spcBef>
                <a:spcPts val="5700"/>
              </a:spcBef>
              <a:defRPr sz="6596" b="1"/>
            </a:pPr>
            <a:r>
              <a:t>Why? He had conviction </a:t>
            </a:r>
          </a:p>
          <a:p>
            <a:pPr marL="872595" indent="-872595" defTabSz="800735">
              <a:spcBef>
                <a:spcPts val="5700"/>
              </a:spcBef>
              <a:defRPr sz="6596" b="1"/>
            </a:pPr>
            <a:r>
              <a:t>What about us?</a:t>
            </a:r>
          </a:p>
          <a:p>
            <a:pPr marL="872595" indent="-872595" defTabSz="800735">
              <a:spcBef>
                <a:spcPts val="5700"/>
              </a:spcBef>
              <a:defRPr sz="6596" b="1"/>
            </a:pPr>
            <a:r>
              <a:t>Those with weak conviction have left the work and tried “unity” meetings </a:t>
            </a:r>
          </a:p>
          <a:p>
            <a:pPr marL="872595" indent="-872595" defTabSz="800735">
              <a:spcBef>
                <a:spcPts val="5700"/>
              </a:spcBef>
              <a:defRPr sz="6596" b="1"/>
            </a:pPr>
            <a:r>
              <a:t>Those wanting unity for the </a:t>
            </a:r>
            <a:r>
              <a:rPr u="sng"/>
              <a:t>price of truth</a:t>
            </a:r>
          </a:p>
          <a:p>
            <a:pPr marL="872595" indent="-872595" defTabSz="800735">
              <a:spcBef>
                <a:spcPts val="5700"/>
              </a:spcBef>
              <a:defRPr sz="6596" b="1"/>
            </a:pPr>
            <a:r>
              <a:t>Without strong conviction in the truth, we can easily accept the enemies invitation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Office PowerPoint</Application>
  <PresentationFormat>Custom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Helvetica Neue</vt:lpstr>
      <vt:lpstr>Helvetica Neue Light</vt:lpstr>
      <vt:lpstr>Helvetica Neue Medium</vt:lpstr>
      <vt:lpstr>Black</vt:lpstr>
      <vt:lpstr>Stone of Conviction</vt:lpstr>
      <vt:lpstr>Once upon a time...</vt:lpstr>
      <vt:lpstr>Once upon a time...</vt:lpstr>
      <vt:lpstr>What about the stones here?</vt:lpstr>
      <vt:lpstr>PowerPoint Presentation</vt:lpstr>
      <vt:lpstr>The Stone of Conviction</vt:lpstr>
      <vt:lpstr>They tried Invitation </vt:lpstr>
      <vt:lpstr>PowerPoint Presentation</vt:lpstr>
      <vt:lpstr>PowerPoint Presentation</vt:lpstr>
      <vt:lpstr>They tried Intimidation </vt:lpstr>
      <vt:lpstr>PowerPoint Presentation</vt:lpstr>
      <vt:lpstr>PowerPoint Presentation</vt:lpstr>
      <vt:lpstr>We need to have a strong conviction in the truth to endure</vt:lpstr>
      <vt:lpstr>They tried Infiltration </vt:lpstr>
      <vt:lpstr>PowerPoint Presentation</vt:lpstr>
      <vt:lpstr>The last stone needed to complete the wall is the one needed to complete this life-conviction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Stone of Conviction</dc:title>
  <dc:creator>Stephen Bishop</dc:creator>
  <cp:lastModifiedBy>Stephen Bishop</cp:lastModifiedBy>
  <cp:revision>1</cp:revision>
  <dcterms:modified xsi:type="dcterms:W3CDTF">2018-10-08T00:54:16Z</dcterms:modified>
</cp:coreProperties>
</file>