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716A52D-8F0E-4E95-93A0-B01ECA0CD4FE-L0-001.png" descr="1716A52D-8F0E-4E95-93A0-B01ECA0CD4FE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534" b="4534"/>
          <a:stretch>
            <a:fillRect/>
          </a:stretch>
        </p:blipFill>
        <p:spPr>
          <a:prstGeom prst="rect">
            <a:avLst/>
          </a:prstGeom>
          <a:ln w="76200">
            <a:solidFill>
              <a:srgbClr val="FFFFFF"/>
            </a:solidFill>
          </a:ln>
        </p:spPr>
      </p:pic>
      <p:sp>
        <p:nvSpPr>
          <p:cNvPr id="120" name="Build Up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3646083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Stone of Dedication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hey dedicated their hands to the 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43889">
              <a:defRPr sz="8736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They dedicated their </a:t>
            </a:r>
            <a:r>
              <a:rPr u="sng"/>
              <a:t>hands</a:t>
            </a:r>
            <a:r>
              <a:t> to the work</a:t>
            </a:r>
          </a:p>
        </p:txBody>
      </p:sp>
      <p:sp>
        <p:nvSpPr>
          <p:cNvPr id="143" name="It was a trying time for Nehemiah and the builde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defRPr sz="7000" b="1"/>
            </a:pPr>
            <a:r>
              <a:t>It was a trying time for Nehemiah and the builders</a:t>
            </a:r>
          </a:p>
          <a:p>
            <a:pPr marL="926041" indent="-926041">
              <a:defRPr sz="7000" b="1"/>
            </a:pPr>
            <a:r>
              <a:t>The newness of rebuilding had worn out</a:t>
            </a:r>
          </a:p>
          <a:p>
            <a:pPr marL="926041" indent="-926041">
              <a:defRPr sz="7000" b="1"/>
            </a:pPr>
            <a:r>
              <a:t>They were in the rebuilding project trying to continue</a:t>
            </a:r>
          </a:p>
          <a:p>
            <a:pPr marL="926041" indent="-926041">
              <a:defRPr sz="7000" b="1"/>
            </a:pPr>
            <a:r>
              <a:t>Nehemiah 4:10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an you imagine the blisters, bruises, and sore muscles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94820" indent="-894820" defTabSz="734694">
              <a:spcBef>
                <a:spcPts val="5200"/>
              </a:spcBef>
              <a:defRPr sz="6764" b="1"/>
            </a:pPr>
            <a:r>
              <a:t>Can you imagine the blisters, bruises, and sore muscles?</a:t>
            </a:r>
          </a:p>
          <a:p>
            <a:pPr marL="894820" indent="-894820" defTabSz="734694">
              <a:spcBef>
                <a:spcPts val="5200"/>
              </a:spcBef>
              <a:defRPr sz="6764" b="1"/>
            </a:pPr>
            <a:r>
              <a:t>The wall was rising but still more dirt and rubbish</a:t>
            </a:r>
          </a:p>
          <a:p>
            <a:pPr marL="894820" indent="-894820" defTabSz="734694">
              <a:spcBef>
                <a:spcPts val="5200"/>
              </a:spcBef>
              <a:defRPr sz="6764" b="1"/>
            </a:pPr>
            <a:r>
              <a:t>The same problem can plague the church</a:t>
            </a:r>
          </a:p>
          <a:p>
            <a:pPr marL="894820" indent="-894820" defTabSz="734694">
              <a:spcBef>
                <a:spcPts val="5200"/>
              </a:spcBef>
              <a:defRPr sz="6764" b="1"/>
            </a:pPr>
            <a:r>
              <a:t>New ideas and people only go so far</a:t>
            </a:r>
          </a:p>
          <a:p>
            <a:pPr marL="894820" indent="-894820" defTabSz="734694">
              <a:spcBef>
                <a:spcPts val="5200"/>
              </a:spcBef>
              <a:defRPr sz="6764" b="1"/>
            </a:pPr>
            <a:r>
              <a:t>It comes a time to dig in and keep on working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he workers had been threatened by the enemy (4:11)…"/>
          <p:cNvSpPr txBox="1">
            <a:spLocks noGrp="1"/>
          </p:cNvSpPr>
          <p:nvPr>
            <p:ph type="body" idx="1"/>
          </p:nvPr>
        </p:nvSpPr>
        <p:spPr>
          <a:xfrm>
            <a:off x="1689100" y="1202987"/>
            <a:ext cx="21005801" cy="11540032"/>
          </a:xfrm>
          <a:prstGeom prst="rect">
            <a:avLst/>
          </a:prstGeom>
        </p:spPr>
        <p:txBody>
          <a:bodyPr/>
          <a:lstStyle/>
          <a:p>
            <a:pPr marL="812535" indent="-812535" defTabSz="685165">
              <a:spcBef>
                <a:spcPts val="4800"/>
              </a:spcBef>
              <a:defRPr sz="6142" b="1"/>
            </a:pPr>
            <a:r>
              <a:t>The workers had been threatened by the enemy (4:11)</a:t>
            </a:r>
          </a:p>
          <a:p>
            <a:pPr marL="812535" indent="-812535" defTabSz="685165">
              <a:spcBef>
                <a:spcPts val="4800"/>
              </a:spcBef>
              <a:defRPr sz="6142" b="1"/>
            </a:pPr>
            <a:r>
              <a:t>Fear was spreading through the camp</a:t>
            </a:r>
          </a:p>
          <a:p>
            <a:pPr marL="812535" indent="-812535" defTabSz="685165">
              <a:spcBef>
                <a:spcPts val="4800"/>
              </a:spcBef>
              <a:defRPr sz="6142" b="1"/>
            </a:pPr>
            <a:r>
              <a:t>Nehemiah addressed the threat by establishing a physical protection and a spiritual protection (4:13-14)</a:t>
            </a:r>
          </a:p>
          <a:p>
            <a:pPr marL="812535" indent="-812535" defTabSz="685165">
              <a:spcBef>
                <a:spcPts val="4800"/>
              </a:spcBef>
              <a:defRPr sz="6142" b="1"/>
            </a:pPr>
            <a:r>
              <a:t>They dedicated their hands to the work</a:t>
            </a:r>
          </a:p>
          <a:p>
            <a:pPr marL="812535" indent="-812535" defTabSz="685165">
              <a:spcBef>
                <a:spcPts val="4800"/>
              </a:spcBef>
              <a:defRPr sz="6142" b="1"/>
            </a:pPr>
            <a:r>
              <a:t>With one hand, they were building</a:t>
            </a:r>
          </a:p>
          <a:p>
            <a:pPr marL="812535" indent="-812535" defTabSz="685165">
              <a:spcBef>
                <a:spcPts val="4800"/>
              </a:spcBef>
              <a:defRPr sz="6142" b="1"/>
            </a:pPr>
            <a:r>
              <a:t>With the other hand, they were ready for battle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he builders were spread out enough to rally together at the sound of a trump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99583" indent="-899583">
              <a:defRPr sz="6800" b="1"/>
            </a:pPr>
            <a:r>
              <a:t>The builders were spread out enough to rally together at the sound of a trumpet</a:t>
            </a:r>
          </a:p>
          <a:p>
            <a:pPr marL="899583" indent="-899583">
              <a:defRPr sz="6800" b="1"/>
            </a:pPr>
            <a:r>
              <a:t>I Thessalonians 4:16-17</a:t>
            </a:r>
          </a:p>
          <a:p>
            <a:pPr marL="899583" indent="-899583">
              <a:defRPr sz="6800" b="1"/>
            </a:pPr>
            <a:r>
              <a:t>What will you be doing at the sound of the trumpet?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y dedicated their hours to the 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52145">
              <a:defRPr sz="8848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They dedicated their </a:t>
            </a:r>
            <a:r>
              <a:rPr u="sng"/>
              <a:t>hours</a:t>
            </a:r>
            <a:r>
              <a:t> to the work</a:t>
            </a:r>
          </a:p>
        </p:txBody>
      </p:sp>
      <p:sp>
        <p:nvSpPr>
          <p:cNvPr id="152" name="A person’s dedication is determined by the amount of time he/she puts in i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99583" indent="-899583">
              <a:defRPr sz="6800" b="1"/>
            </a:pPr>
            <a:r>
              <a:t>A person’s dedication is determined by the amount of time he/she puts in it</a:t>
            </a:r>
          </a:p>
          <a:p>
            <a:pPr marL="899583" indent="-899583">
              <a:defRPr sz="6800" b="1"/>
            </a:pPr>
            <a:r>
              <a:t>A good parent by the time spent in parenting </a:t>
            </a:r>
          </a:p>
          <a:p>
            <a:pPr marL="899583" indent="-899583">
              <a:defRPr sz="6800" b="1"/>
            </a:pPr>
            <a:r>
              <a:t>A good employee by the time spent on the job</a:t>
            </a:r>
          </a:p>
          <a:p>
            <a:pPr marL="899583" indent="-899583">
              <a:defRPr sz="6800" b="1"/>
            </a:pPr>
            <a:r>
              <a:t>A good builder by the time spent working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“So we carried on the work with half of them holding spears from dawn until the stars appeared” (4:21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78958" indent="-978958">
              <a:defRPr sz="7400" b="1" i="1"/>
            </a:pPr>
            <a:r>
              <a:t>“So we carried on the work with half of them holding spears from dawn until the stars appeared” </a:t>
            </a:r>
            <a:r>
              <a:rPr i="0"/>
              <a:t>(4:21)</a:t>
            </a:r>
          </a:p>
          <a:p>
            <a:pPr marL="978958" indent="-978958">
              <a:defRPr sz="7400" b="1" i="1"/>
            </a:pPr>
            <a:r>
              <a:rPr i="0"/>
              <a:t>Nehemiah realized every minute, hour, and day was needed</a:t>
            </a:r>
          </a:p>
          <a:p>
            <a:pPr marL="978958" indent="-978958">
              <a:defRPr sz="7400" b="1" i="1"/>
            </a:pPr>
            <a:r>
              <a:rPr i="0"/>
              <a:t>We must be willing to dedicate time in our days to the Lord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he Lord’s work cannot be built by idle hands…"/>
          <p:cNvSpPr txBox="1">
            <a:spLocks noGrp="1"/>
          </p:cNvSpPr>
          <p:nvPr>
            <p:ph type="title"/>
          </p:nvPr>
        </p:nvSpPr>
        <p:spPr>
          <a:xfrm>
            <a:off x="1778000" y="1256326"/>
            <a:ext cx="20828001" cy="10125199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Lord’s work cannot be built by idle hands</a:t>
            </a:r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Can the Lord count on you?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Have you ever noticed how dedicated we are when it comes to starting?"/>
          <p:cNvSpPr txBox="1">
            <a:spLocks noGrp="1"/>
          </p:cNvSpPr>
          <p:nvPr>
            <p:ph type="title"/>
          </p:nvPr>
        </p:nvSpPr>
        <p:spPr>
          <a:xfrm>
            <a:off x="1778000" y="3283246"/>
            <a:ext cx="20828000" cy="5898854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Have you ever noticed how dedicated we are when it comes to starting?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hat about the dedication to continu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3889">
              <a:defRPr sz="8736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What about the dedication to continue?</a:t>
            </a:r>
          </a:p>
        </p:txBody>
      </p:sp>
      <p:sp>
        <p:nvSpPr>
          <p:cNvPr id="125" name="Without dedication, businesses fade awa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0208" indent="-820208">
              <a:defRPr sz="6200" b="1"/>
            </a:pPr>
            <a:r>
              <a:t>Without dedication, businesses fade away</a:t>
            </a:r>
          </a:p>
          <a:p>
            <a:pPr marL="820208" indent="-820208">
              <a:defRPr sz="6200" b="1"/>
            </a:pPr>
            <a:r>
              <a:t>Without dedication, subdivisions deteriorate </a:t>
            </a:r>
          </a:p>
          <a:p>
            <a:pPr marL="820208" indent="-820208">
              <a:defRPr sz="6200" b="1"/>
            </a:pPr>
            <a:r>
              <a:t>Without dedication, marriages end in divorce</a:t>
            </a:r>
          </a:p>
          <a:p>
            <a:pPr marL="820208" indent="-820208">
              <a:defRPr sz="6200" b="1"/>
            </a:pPr>
            <a:r>
              <a:t>Without dedication, resolutions are broken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he challenge of the church is to keep God’s builders dedicated to the work"/>
          <p:cNvSpPr txBox="1">
            <a:spLocks noGrp="1"/>
          </p:cNvSpPr>
          <p:nvPr>
            <p:ph type="title"/>
          </p:nvPr>
        </p:nvSpPr>
        <p:spPr>
          <a:xfrm>
            <a:off x="1778000" y="3196995"/>
            <a:ext cx="20828000" cy="6732622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The challenge of the church is to keep God’s builders dedicated to the work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4E928554-7CFC-4247-8FA4-472A519F9A05-L0-001.jpeg" descr="4E928554-7CFC-4247-8FA4-472A519F9A05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6713" r="16713"/>
          <a:stretch>
            <a:fillRect/>
          </a:stretch>
        </p:blipFill>
        <p:spPr>
          <a:prstGeom prst="rect">
            <a:avLst/>
          </a:prstGeom>
          <a:ln w="76200">
            <a:solidFill>
              <a:srgbClr val="FFFFFF"/>
            </a:solidFill>
          </a:ln>
        </p:spPr>
      </p:pic>
      <p:sp>
        <p:nvSpPr>
          <p:cNvPr id="130" name="Nehemiah faced the same challenge with the building of the wal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0065">
              <a:defRPr sz="7056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Nehemiah faced the same challenge with the building of the wall</a:t>
            </a:r>
          </a:p>
        </p:txBody>
      </p:sp>
      <p:sp>
        <p:nvSpPr>
          <p:cNvPr id="131" name="He faced the challenges of destruction and discouragement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859963" indent="-859963" defTabSz="709930">
              <a:spcBef>
                <a:spcPts val="3800"/>
              </a:spcBef>
              <a:defRPr sz="5848" b="1"/>
            </a:pPr>
            <a:r>
              <a:t>He faced the challenges of destruction and discouragement </a:t>
            </a:r>
          </a:p>
          <a:p>
            <a:pPr marL="859963" indent="-859963" defTabSz="709930">
              <a:spcBef>
                <a:spcPts val="3800"/>
              </a:spcBef>
              <a:defRPr sz="5848" b="1"/>
            </a:pPr>
            <a:r>
              <a:t>He had to keep the workers involved for 52 days (6:15)</a:t>
            </a:r>
          </a:p>
          <a:p>
            <a:pPr marL="859963" indent="-859963" defTabSz="709930">
              <a:spcBef>
                <a:spcPts val="3800"/>
              </a:spcBef>
              <a:defRPr sz="5848" b="1"/>
            </a:pPr>
            <a:r>
              <a:t>Whether 52 days or 52 years, Christ is looking for dedicated workers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he Stone of Ded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The Stone of Dedication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hey dedicated their hearts to the work (4:1-8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44830">
              <a:defRPr sz="7392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They dedicated their </a:t>
            </a:r>
            <a:r>
              <a:rPr u="sng"/>
              <a:t>hearts</a:t>
            </a:r>
            <a:r>
              <a:t> to the work (4:1-8)</a:t>
            </a:r>
          </a:p>
        </p:txBody>
      </p:sp>
      <p:sp>
        <p:nvSpPr>
          <p:cNvPr id="136" name="“When things are going well, get ready for trouble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41904" indent="-841904" defTabSz="709930">
              <a:spcBef>
                <a:spcPts val="5000"/>
              </a:spcBef>
              <a:defRPr sz="6364" b="1"/>
            </a:pPr>
            <a:r>
              <a:t>“When things are going well, get ready for trouble”</a:t>
            </a:r>
          </a:p>
          <a:p>
            <a:pPr marL="841904" indent="-841904" defTabSz="709930">
              <a:spcBef>
                <a:spcPts val="5000"/>
              </a:spcBef>
              <a:defRPr sz="6364" b="1"/>
            </a:pPr>
            <a:r>
              <a:t>Chapter 4 begins with the enemy</a:t>
            </a:r>
          </a:p>
          <a:p>
            <a:pPr marL="841904" indent="-841904" defTabSz="709930">
              <a:spcBef>
                <a:spcPts val="5000"/>
              </a:spcBef>
              <a:defRPr sz="6364" b="1"/>
            </a:pPr>
            <a:r>
              <a:t>Sanballat mocked the workers by questioning:</a:t>
            </a:r>
          </a:p>
          <a:p>
            <a:pPr marL="841904" indent="-841904" defTabSz="709930">
              <a:spcBef>
                <a:spcPts val="5000"/>
              </a:spcBef>
              <a:defRPr sz="6364" b="1"/>
            </a:pPr>
            <a:r>
              <a:t>Their </a:t>
            </a:r>
            <a:r>
              <a:rPr u="sng"/>
              <a:t>strength</a:t>
            </a:r>
            <a:r>
              <a:t> (4:2) </a:t>
            </a:r>
            <a:r>
              <a:rPr i="1"/>
              <a:t>“What are these feeble Jews”</a:t>
            </a:r>
          </a:p>
          <a:p>
            <a:pPr marL="841904" indent="-841904" defTabSz="709930">
              <a:spcBef>
                <a:spcPts val="5000"/>
              </a:spcBef>
              <a:defRPr sz="6364" b="1"/>
            </a:pPr>
            <a:r>
              <a:t>Their </a:t>
            </a:r>
            <a:r>
              <a:rPr u="sng"/>
              <a:t>security</a:t>
            </a:r>
            <a:r>
              <a:t> (4:2) </a:t>
            </a:r>
            <a:r>
              <a:rPr i="1"/>
              <a:t>“Will they fortify themselves”</a:t>
            </a:r>
          </a:p>
          <a:p>
            <a:pPr marL="841904" indent="-841904" defTabSz="709930">
              <a:spcBef>
                <a:spcPts val="5000"/>
              </a:spcBef>
              <a:defRPr sz="6364" b="1"/>
            </a:pPr>
            <a:r>
              <a:t>Their </a:t>
            </a:r>
            <a:r>
              <a:rPr u="sng"/>
              <a:t>spirituality</a:t>
            </a:r>
            <a:r>
              <a:t> (4:2) </a:t>
            </a:r>
            <a:r>
              <a:rPr i="1"/>
              <a:t>“Will they offer sacrifices”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heir speed (4:2) “Will they complete it in a day”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39799" indent="-939799" defTabSz="792479">
              <a:spcBef>
                <a:spcPts val="5600"/>
              </a:spcBef>
              <a:defRPr sz="7104" b="1"/>
            </a:pPr>
            <a:r>
              <a:t>Their </a:t>
            </a:r>
            <a:r>
              <a:rPr u="sng"/>
              <a:t>speed</a:t>
            </a:r>
            <a:r>
              <a:t> (4:2) </a:t>
            </a:r>
            <a:r>
              <a:rPr i="1"/>
              <a:t>“Will they complete it in a day”</a:t>
            </a:r>
          </a:p>
          <a:p>
            <a:pPr marL="939799" indent="-939799" defTabSz="792479">
              <a:spcBef>
                <a:spcPts val="5600"/>
              </a:spcBef>
              <a:defRPr sz="7104" b="1"/>
            </a:pPr>
            <a:r>
              <a:t>Their </a:t>
            </a:r>
            <a:r>
              <a:rPr u="sng"/>
              <a:t>supplies</a:t>
            </a:r>
            <a:r>
              <a:t> (4:2) “</a:t>
            </a:r>
            <a:r>
              <a:rPr i="1"/>
              <a:t>Will they revive the stones from the heaps of rubbish”</a:t>
            </a:r>
          </a:p>
          <a:p>
            <a:pPr marL="939799" indent="-939799" defTabSz="792479">
              <a:spcBef>
                <a:spcPts val="5600"/>
              </a:spcBef>
              <a:defRPr sz="7104" b="1"/>
            </a:pPr>
            <a:r>
              <a:t>How were the people able to work in the environment?</a:t>
            </a:r>
          </a:p>
          <a:p>
            <a:pPr marL="939799" indent="-939799" defTabSz="792479">
              <a:spcBef>
                <a:spcPts val="5600"/>
              </a:spcBef>
              <a:defRPr sz="7104" b="1"/>
            </a:pPr>
            <a:r>
              <a:t>They dedicated their heart (mind) to work (4:6)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How did Nehemiah handle criticism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85825" indent="-885825" defTabSz="767715">
              <a:spcBef>
                <a:spcPts val="5400"/>
              </a:spcBef>
              <a:defRPr sz="6696" b="1"/>
            </a:pPr>
            <a:r>
              <a:t>How did Nehemiah handle criticism?</a:t>
            </a:r>
          </a:p>
          <a:p>
            <a:pPr marL="885825" indent="-885825" defTabSz="767715">
              <a:spcBef>
                <a:spcPts val="5400"/>
              </a:spcBef>
              <a:defRPr sz="6696" b="1"/>
            </a:pPr>
            <a:r>
              <a:t>He prayed (4:5)</a:t>
            </a:r>
          </a:p>
          <a:p>
            <a:pPr marL="885825" indent="-885825" defTabSz="767715">
              <a:spcBef>
                <a:spcPts val="5400"/>
              </a:spcBef>
              <a:defRPr sz="6696" b="1"/>
            </a:pPr>
            <a:r>
              <a:t>He kept working (4:6)</a:t>
            </a:r>
          </a:p>
          <a:p>
            <a:pPr marL="885825" indent="-885825" defTabSz="767715">
              <a:spcBef>
                <a:spcPts val="5400"/>
              </a:spcBef>
              <a:defRPr sz="6696" b="1"/>
            </a:pPr>
            <a:r>
              <a:t>The enemy will do anything to stop us from working</a:t>
            </a:r>
          </a:p>
          <a:p>
            <a:pPr marL="885825" indent="-885825" defTabSz="767715">
              <a:spcBef>
                <a:spcPts val="5400"/>
              </a:spcBef>
              <a:defRPr sz="6696" b="1"/>
            </a:pPr>
            <a:r>
              <a:t>We need to be dedicated enough to keep on working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Custom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Helvetica Neue</vt:lpstr>
      <vt:lpstr>Helvetica Neue Light</vt:lpstr>
      <vt:lpstr>Helvetica Neue Medium</vt:lpstr>
      <vt:lpstr>Black</vt:lpstr>
      <vt:lpstr>Stone of Dedication</vt:lpstr>
      <vt:lpstr>Have you ever noticed how dedicated we are when it comes to starting?</vt:lpstr>
      <vt:lpstr>What about the dedication to continue?</vt:lpstr>
      <vt:lpstr>The challenge of the church is to keep God’s builders dedicated to the work</vt:lpstr>
      <vt:lpstr>Nehemiah faced the same challenge with the building of the wall</vt:lpstr>
      <vt:lpstr>The Stone of Dedication </vt:lpstr>
      <vt:lpstr>They dedicated their hearts to the work (4:1-8)</vt:lpstr>
      <vt:lpstr>PowerPoint Presentation</vt:lpstr>
      <vt:lpstr>PowerPoint Presentation</vt:lpstr>
      <vt:lpstr>They dedicated their hands to the work</vt:lpstr>
      <vt:lpstr>PowerPoint Presentation</vt:lpstr>
      <vt:lpstr>PowerPoint Presentation</vt:lpstr>
      <vt:lpstr>PowerPoint Presentation</vt:lpstr>
      <vt:lpstr>They dedicated their hours to the work</vt:lpstr>
      <vt:lpstr>PowerPoint Presentation</vt:lpstr>
      <vt:lpstr>The Lord’s work cannot be built by idle hands  Can the Lord count on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 of Dedication</dc:title>
  <dc:creator>Stephen Bishop</dc:creator>
  <cp:lastModifiedBy>Stephen Bishop</cp:lastModifiedBy>
  <cp:revision>1</cp:revision>
  <dcterms:modified xsi:type="dcterms:W3CDTF">2018-09-23T22:29:18Z</dcterms:modified>
</cp:coreProperties>
</file>