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716A52D-8F0E-4E95-93A0-B01ECA0CD4FE-L0-001.png" descr="1716A52D-8F0E-4E95-93A0-B01ECA0CD4FE-L0-00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534" r="0" b="4534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0" name="Build Up"/>
          <p:cNvSpPr txBox="1"/>
          <p:nvPr>
            <p:ph type="title"/>
          </p:nvPr>
        </p:nvSpPr>
        <p:spPr>
          <a:xfrm>
            <a:off x="635000" y="9512300"/>
            <a:ext cx="23114000" cy="3646083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Build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ehemiah cared enough to pr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2479">
              <a:defRPr b="1" sz="1075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Nehemiah cared enough to</a:t>
            </a:r>
            <a:r>
              <a:rPr u="sng"/>
              <a:t> pray</a:t>
            </a:r>
          </a:p>
        </p:txBody>
      </p:sp>
      <p:sp>
        <p:nvSpPr>
          <p:cNvPr id="141" name="The book of Nehemiah opens and closes with a pray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1591" indent="-881591" defTabSz="808990">
              <a:spcBef>
                <a:spcPts val="5700"/>
              </a:spcBef>
              <a:defRPr b="1" sz="6664"/>
            </a:pPr>
            <a:r>
              <a:t>The book of Nehemiah opens and closes with a prayer</a:t>
            </a:r>
          </a:p>
          <a:p>
            <a:pPr marL="881591" indent="-881591" defTabSz="808990">
              <a:spcBef>
                <a:spcPts val="5700"/>
              </a:spcBef>
              <a:defRPr b="1" sz="6664"/>
            </a:pPr>
            <a:r>
              <a:t>He prayed reverently (1:5)</a:t>
            </a:r>
          </a:p>
          <a:p>
            <a:pPr marL="881591" indent="-881591" defTabSz="808990">
              <a:spcBef>
                <a:spcPts val="5700"/>
              </a:spcBef>
              <a:defRPr b="1" sz="6664"/>
            </a:pPr>
            <a:r>
              <a:t>He prayed humbly (1:6)</a:t>
            </a:r>
          </a:p>
          <a:p>
            <a:pPr marL="881591" indent="-881591" defTabSz="808990">
              <a:spcBef>
                <a:spcPts val="5700"/>
              </a:spcBef>
              <a:defRPr b="1" sz="6664"/>
            </a:pPr>
            <a:r>
              <a:t>He prayed continuously (1:6)</a:t>
            </a:r>
          </a:p>
          <a:p>
            <a:pPr marL="881591" indent="-881591" defTabSz="808990">
              <a:spcBef>
                <a:spcPts val="5700"/>
              </a:spcBef>
              <a:defRPr b="1" sz="6664"/>
            </a:pPr>
            <a:r>
              <a:t>He prayed repentantly (1:6)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 we care enough to talk to God firs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99583" indent="-899583">
              <a:defRPr b="1" sz="6800"/>
            </a:pPr>
            <a:r>
              <a:t>Do we care enough to talk to God first?</a:t>
            </a:r>
          </a:p>
          <a:p>
            <a:pPr marL="899583" indent="-899583">
              <a:defRPr b="1" sz="6800"/>
            </a:pPr>
            <a:r>
              <a:t>Nehemiah prayed before leaving for Jerusalem </a:t>
            </a:r>
          </a:p>
          <a:p>
            <a:pPr marL="899583" indent="-899583">
              <a:defRPr b="1" sz="6800"/>
            </a:pPr>
            <a:r>
              <a:t>We can easily do something first and then ask God’s blessing after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ehemiah cared enough to hel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2479">
              <a:defRPr b="1" sz="1075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Nehemiah cared enough to</a:t>
            </a:r>
            <a:r>
              <a:rPr u="sng"/>
              <a:t> help</a:t>
            </a:r>
          </a:p>
        </p:txBody>
      </p:sp>
      <p:sp>
        <p:nvSpPr>
          <p:cNvPr id="146" name="“O Lord, I pray, please let your ear be attentive to the prayer of your servant” (1:11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54604" indent="-854604" defTabSz="784225">
              <a:spcBef>
                <a:spcPts val="5600"/>
              </a:spcBef>
              <a:defRPr b="1" sz="6460"/>
            </a:pPr>
            <a:r>
              <a:t>“</a:t>
            </a:r>
            <a:r>
              <a:rPr i="1"/>
              <a:t>O Lord, I pray, please let your ear be attentive to the prayer of your servant” </a:t>
            </a:r>
            <a:r>
              <a:t>(1:11)</a:t>
            </a:r>
          </a:p>
          <a:p>
            <a:pPr marL="854604" indent="-854604" defTabSz="784225">
              <a:spcBef>
                <a:spcPts val="5600"/>
              </a:spcBef>
              <a:defRPr b="1" sz="6460"/>
            </a:pPr>
            <a:r>
              <a:t>Can one be a servant and not serve?</a:t>
            </a:r>
          </a:p>
          <a:p>
            <a:pPr marL="854604" indent="-854604" defTabSz="784225">
              <a:spcBef>
                <a:spcPts val="5600"/>
              </a:spcBef>
              <a:defRPr b="1" sz="6460"/>
            </a:pPr>
            <a:r>
              <a:t>Jesus cared enough about situation that He came and died for us</a:t>
            </a:r>
          </a:p>
          <a:p>
            <a:pPr marL="854604" indent="-854604" defTabSz="784225">
              <a:spcBef>
                <a:spcPts val="5600"/>
              </a:spcBef>
              <a:defRPr b="1" sz="6460"/>
            </a:pPr>
            <a:r>
              <a:t>Nehemiah didn’t wait for someone else to do what he could 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d is still looking for people who care enough to ask, weep, pray,, and hel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26440">
              <a:defRPr b="1" sz="985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God is still looking for people who care enough to ask, weep, pray,, and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he book of Nehemiah opens much like the daily new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b="1" sz="7000"/>
            </a:pPr>
            <a:r>
              <a:t>The book of Nehemiah opens much like the daily news</a:t>
            </a:r>
          </a:p>
          <a:p>
            <a:pPr marL="926041" indent="-926041">
              <a:defRPr b="1" sz="7000"/>
            </a:pPr>
            <a:r>
              <a:t>The walls of Jerusalem were broken down and the gates burned </a:t>
            </a:r>
          </a:p>
          <a:p>
            <a:pPr marL="926041" indent="-926041">
              <a:defRPr b="1" sz="7000"/>
            </a:pPr>
            <a:r>
              <a:t>Can you remember “when” and “where” you received bad news?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ehemiah was a person who cared enough to do something about a bad situ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3125" indent="-873125">
              <a:defRPr b="1" sz="6600"/>
            </a:pPr>
            <a:r>
              <a:t>Nehemiah was a person who cared enough to do something about a bad situation </a:t>
            </a:r>
          </a:p>
          <a:p>
            <a:pPr marL="873125" indent="-873125">
              <a:defRPr b="1" sz="6600"/>
            </a:pPr>
            <a:r>
              <a:t>He cared about the hopes of his people’s future</a:t>
            </a:r>
          </a:p>
          <a:p>
            <a:pPr marL="873125" indent="-873125">
              <a:defRPr b="1" sz="6600"/>
            </a:pPr>
            <a:r>
              <a:t>He cared about his heritage and the glory of God</a:t>
            </a:r>
          </a:p>
          <a:p>
            <a:pPr marL="873125" indent="-873125">
              <a:defRPr b="1" sz="6600"/>
            </a:pPr>
            <a:r>
              <a:t>He cared enough to leave the comfort of the palace to rebuild the walls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o we really car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Do we really care?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“You also, as living stones, are being built up as a spiritual house”  (I Peter 2:5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26440">
              <a:defRPr b="1" i="1" sz="98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“You also, as living stones, are being </a:t>
            </a:r>
            <a:r>
              <a:rPr i="0" u="sng"/>
              <a:t>built up</a:t>
            </a:r>
            <a:r>
              <a:t> as a spiritual house” </a:t>
            </a:r>
            <a:r>
              <a:rPr i="0"/>
              <a:t> (I Peter 2:5)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stone of care"/>
          <p:cNvSpPr txBox="1"/>
          <p:nvPr>
            <p:ph type="title"/>
          </p:nvPr>
        </p:nvSpPr>
        <p:spPr>
          <a:xfrm>
            <a:off x="1778000" y="3699777"/>
            <a:ext cx="20828000" cy="46482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stone of care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ehemiah cared enough to 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8990">
              <a:defRPr b="1" sz="1097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Nehemiah cared enough to </a:t>
            </a:r>
            <a:r>
              <a:rPr u="sng"/>
              <a:t>ask</a:t>
            </a:r>
          </a:p>
        </p:txBody>
      </p:sp>
      <p:sp>
        <p:nvSpPr>
          <p:cNvPr id="133" name="“I asked them...” (1:2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9624" indent="-809624" defTabSz="742950">
              <a:spcBef>
                <a:spcPts val="5300"/>
              </a:spcBef>
              <a:defRPr b="1" i="1" sz="6119"/>
            </a:pPr>
            <a:r>
              <a:t>“I asked them...” </a:t>
            </a:r>
            <a:r>
              <a:rPr i="0"/>
              <a:t>(1:2)</a:t>
            </a:r>
            <a:endParaRPr i="0"/>
          </a:p>
          <a:p>
            <a:pPr marL="809624" indent="-809624" defTabSz="742950">
              <a:spcBef>
                <a:spcPts val="5300"/>
              </a:spcBef>
              <a:defRPr b="1" i="1" sz="6119"/>
            </a:pPr>
            <a:r>
              <a:rPr i="0"/>
              <a:t>Nehemiah was aware of the destruction of Jerusalem, 70 years of captivity, and a return of a remnant </a:t>
            </a:r>
            <a:endParaRPr i="0"/>
          </a:p>
          <a:p>
            <a:pPr marL="809624" indent="-809624" defTabSz="742950">
              <a:spcBef>
                <a:spcPts val="5300"/>
              </a:spcBef>
              <a:defRPr b="1" i="1" sz="6119"/>
            </a:pPr>
            <a:r>
              <a:rPr i="0"/>
              <a:t>He was not aware of the news that came to him</a:t>
            </a:r>
            <a:endParaRPr i="0"/>
          </a:p>
          <a:p>
            <a:pPr marL="809624" indent="-809624" defTabSz="742950">
              <a:spcBef>
                <a:spcPts val="5300"/>
              </a:spcBef>
              <a:defRPr b="1" i="1" sz="6119"/>
            </a:pPr>
            <a:r>
              <a:rPr i="0"/>
              <a:t>News of a city in ruins and broken down walls</a:t>
            </a:r>
            <a:endParaRPr i="0"/>
          </a:p>
          <a:p>
            <a:pPr marL="809624" indent="-809624" defTabSz="742950">
              <a:spcBef>
                <a:spcPts val="5300"/>
              </a:spcBef>
              <a:defRPr b="1" i="1" sz="6119"/>
            </a:pPr>
            <a:r>
              <a:rPr i="0"/>
              <a:t>Do we care enough to ask about the Lord’s church?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ehemiah cared enough to wee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7715">
              <a:defRPr b="1" sz="104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Nehemiah cared enough to </a:t>
            </a:r>
            <a:r>
              <a:rPr u="sng"/>
              <a:t>weep</a:t>
            </a:r>
          </a:p>
        </p:txBody>
      </p:sp>
      <p:sp>
        <p:nvSpPr>
          <p:cNvPr id="136" name="When I heard these words, I sat down and wept and mourned for days” (1:4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8687" indent="-928687" defTabSz="742950">
              <a:spcBef>
                <a:spcPts val="5300"/>
              </a:spcBef>
              <a:defRPr b="1" i="1" sz="7019"/>
            </a:pPr>
            <a:r>
              <a:t>When I heard these words, I sat down and wept and mourned for days” </a:t>
            </a:r>
            <a:r>
              <a:rPr i="0"/>
              <a:t>(1:4)</a:t>
            </a:r>
            <a:endParaRPr i="0"/>
          </a:p>
          <a:p>
            <a:pPr marL="928687" indent="-928687" defTabSz="742950">
              <a:spcBef>
                <a:spcPts val="5300"/>
              </a:spcBef>
              <a:defRPr b="1" i="1" sz="7019"/>
            </a:pPr>
            <a:r>
              <a:rPr i="0"/>
              <a:t>Nehemiah carried his emotions to God</a:t>
            </a:r>
            <a:endParaRPr i="0"/>
          </a:p>
          <a:p>
            <a:pPr marL="928687" indent="-928687" defTabSz="742950">
              <a:spcBef>
                <a:spcPts val="5300"/>
              </a:spcBef>
              <a:defRPr b="1" i="1" sz="7019"/>
            </a:pPr>
            <a:r>
              <a:rPr i="0"/>
              <a:t>He wept and mourned for days</a:t>
            </a:r>
            <a:endParaRPr i="0"/>
          </a:p>
          <a:p>
            <a:pPr marL="928687" indent="-928687" defTabSz="742950">
              <a:spcBef>
                <a:spcPts val="5300"/>
              </a:spcBef>
              <a:defRPr b="1" i="1" sz="7019"/>
            </a:pPr>
            <a:r>
              <a:rPr i="0"/>
              <a:t>He wept “flood of tears or loud weeping”</a:t>
            </a:r>
            <a:endParaRPr i="0"/>
          </a:p>
          <a:p>
            <a:pPr marL="928687" indent="-928687" defTabSz="742950">
              <a:spcBef>
                <a:spcPts val="5300"/>
              </a:spcBef>
              <a:defRPr b="1" i="1" sz="7019"/>
            </a:pPr>
            <a:r>
              <a:rPr i="0"/>
              <a:t>Job’s three friends wept over Job’s loss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Jeremiah described his sorrow over God’s people as his eyes a fountain of tears (9:1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2975" indent="-942975" defTabSz="817244">
              <a:spcBef>
                <a:spcPts val="5800"/>
              </a:spcBef>
              <a:defRPr b="1" sz="7128"/>
            </a:pPr>
            <a:r>
              <a:t>Jeremiah described his sorrow over God’s people as his eyes a fountain of tears (9:1)</a:t>
            </a:r>
          </a:p>
          <a:p>
            <a:pPr marL="942975" indent="-942975" defTabSz="817244">
              <a:spcBef>
                <a:spcPts val="5800"/>
              </a:spcBef>
              <a:defRPr b="1" sz="7128"/>
            </a:pPr>
            <a:r>
              <a:t>When a burden is placed on your heart, don’t escape it, for if you do, you might miss the blessing?</a:t>
            </a:r>
          </a:p>
          <a:p>
            <a:pPr marL="942975" indent="-942975" defTabSz="817244">
              <a:spcBef>
                <a:spcPts val="5800"/>
              </a:spcBef>
              <a:defRPr b="1" sz="7128"/>
            </a:pPr>
            <a:r>
              <a:t>Do we care enough to help the load of others?</a:t>
            </a:r>
          </a:p>
          <a:p>
            <a:pPr marL="942975" indent="-942975" defTabSz="817244">
              <a:spcBef>
                <a:spcPts val="5800"/>
              </a:spcBef>
              <a:defRPr b="1" sz="7128"/>
            </a:pPr>
            <a:r>
              <a:t>Nehemiah did!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