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6"/>
  </p:handoutMasterIdLst>
  <p:sldIdLst>
    <p:sldId id="258" r:id="rId2"/>
    <p:sldId id="261" r:id="rId3"/>
    <p:sldId id="259" r:id="rId4"/>
    <p:sldId id="257" r:id="rId5"/>
    <p:sldId id="262" r:id="rId6"/>
    <p:sldId id="365" r:id="rId7"/>
    <p:sldId id="260" r:id="rId8"/>
    <p:sldId id="263" r:id="rId9"/>
    <p:sldId id="364" r:id="rId10"/>
    <p:sldId id="265" r:id="rId11"/>
    <p:sldId id="362" r:id="rId12"/>
    <p:sldId id="264" r:id="rId13"/>
    <p:sldId id="268" r:id="rId14"/>
    <p:sldId id="363" r:id="rId15"/>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71" autoAdjust="0"/>
    <p:restoredTop sz="94660"/>
  </p:normalViewPr>
  <p:slideViewPr>
    <p:cSldViewPr snapToGrid="0">
      <p:cViewPr varScale="1">
        <p:scale>
          <a:sx n="102" d="100"/>
          <a:sy n="102" d="100"/>
        </p:scale>
        <p:origin x="138" y="4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50CBB148-680C-4F97-BB9C-93C681B30028}" type="datetimeFigureOut">
              <a:rPr lang="en-US" smtClean="0"/>
              <a:t>7/9/2017</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7CFE21E4-FE35-44EE-BA8A-951BB8905778}" type="slidenum">
              <a:rPr lang="en-US" smtClean="0"/>
              <a:t>‹#›</a:t>
            </a:fld>
            <a:endParaRPr lang="en-US"/>
          </a:p>
        </p:txBody>
      </p:sp>
    </p:spTree>
    <p:extLst>
      <p:ext uri="{BB962C8B-B14F-4D97-AF65-F5344CB8AC3E}">
        <p14:creationId xmlns:p14="http://schemas.microsoft.com/office/powerpoint/2010/main" val="178732927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8363480-839E-4F41-BDE8-0DF5CBC62A95}"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1338346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363480-839E-4F41-BDE8-0DF5CBC62A95}"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749847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363480-839E-4F41-BDE8-0DF5CBC62A95}"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2107087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363480-839E-4F41-BDE8-0DF5CBC62A95}" type="datetimeFigureOut">
              <a:rPr lang="en-US" smtClean="0"/>
              <a:t>7/9/2017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2365351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363480-839E-4F41-BDE8-0DF5CBC62A95}" type="datetimeFigureOut">
              <a:rPr lang="en-US" smtClean="0"/>
              <a:t>7/9/2017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2450673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363480-839E-4F41-BDE8-0DF5CBC62A95}" type="datetimeFigureOut">
              <a:rPr lang="en-US" smtClean="0"/>
              <a:t>7/9/2017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346516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363480-839E-4F41-BDE8-0DF5CBC62A95}" type="datetimeFigureOut">
              <a:rPr lang="en-US" smtClean="0"/>
              <a:t>7/9/2017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714681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363480-839E-4F41-BDE8-0DF5CBC62A95}" type="datetimeFigureOut">
              <a:rPr lang="en-US" smtClean="0"/>
              <a:t>7/9/2017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2809568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363480-839E-4F41-BDE8-0DF5CBC62A95}" type="datetimeFigureOut">
              <a:rPr lang="en-US" smtClean="0"/>
              <a:t>7/9/2017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416207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363480-839E-4F41-BDE8-0DF5CBC62A95}"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202222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363480-839E-4F41-BDE8-0DF5CBC62A95}" type="datetimeFigureOut">
              <a:rPr lang="en-US" smtClean="0"/>
              <a:t>7/9/2017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0FC86-1712-43A8-BCB6-5D35D69DFE52}" type="slidenum">
              <a:rPr lang="en-US" smtClean="0"/>
              <a:t>‹#›</a:t>
            </a:fld>
            <a:endParaRPr lang="en-US"/>
          </a:p>
        </p:txBody>
      </p:sp>
    </p:spTree>
    <p:extLst>
      <p:ext uri="{BB962C8B-B14F-4D97-AF65-F5344CB8AC3E}">
        <p14:creationId xmlns:p14="http://schemas.microsoft.com/office/powerpoint/2010/main" val="1865416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63480-839E-4F41-BDE8-0DF5CBC62A95}" type="datetimeFigureOut">
              <a:rPr lang="en-US" smtClean="0"/>
              <a:t>7/9/2017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40FC86-1712-43A8-BCB6-5D35D69DFE52}" type="slidenum">
              <a:rPr lang="en-US" smtClean="0"/>
              <a:t>‹#›</a:t>
            </a:fld>
            <a:endParaRPr lang="en-US"/>
          </a:p>
        </p:txBody>
      </p:sp>
    </p:spTree>
    <p:extLst>
      <p:ext uri="{BB962C8B-B14F-4D97-AF65-F5344CB8AC3E}">
        <p14:creationId xmlns:p14="http://schemas.microsoft.com/office/powerpoint/2010/main" val="403058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560319" y="393895"/>
            <a:ext cx="7610622"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Charlotte Heights Church of Christ</a:t>
            </a:r>
          </a:p>
        </p:txBody>
      </p:sp>
      <p:sp>
        <p:nvSpPr>
          <p:cNvPr id="3" name="TextBox 2"/>
          <p:cNvSpPr txBox="1"/>
          <p:nvPr/>
        </p:nvSpPr>
        <p:spPr>
          <a:xfrm>
            <a:off x="4417255" y="2039815"/>
            <a:ext cx="3643533"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July 9, 2017</a:t>
            </a:r>
          </a:p>
        </p:txBody>
      </p:sp>
      <p:sp>
        <p:nvSpPr>
          <p:cNvPr id="4" name="TextBox 3"/>
          <p:cNvSpPr txBox="1"/>
          <p:nvPr/>
        </p:nvSpPr>
        <p:spPr>
          <a:xfrm>
            <a:off x="1326523" y="3306298"/>
            <a:ext cx="9182638" cy="830997"/>
          </a:xfrm>
          <a:prstGeom prst="rect">
            <a:avLst/>
          </a:prstGeom>
          <a:noFill/>
        </p:spPr>
        <p:txBody>
          <a:bodyPr wrap="square" rtlCol="0">
            <a:spAutoFit/>
          </a:bodyPr>
          <a:lstStyle/>
          <a:p>
            <a:r>
              <a:rPr lang="en-US" sz="4800" b="1" dirty="0">
                <a:latin typeface="Times New Roman" panose="02020603050405020304" pitchFamily="18" charset="0"/>
                <a:cs typeface="Times New Roman" panose="02020603050405020304" pitchFamily="18" charset="0"/>
              </a:rPr>
              <a:t>“Could you not watch one hour?”</a:t>
            </a:r>
          </a:p>
        </p:txBody>
      </p:sp>
      <p:sp>
        <p:nvSpPr>
          <p:cNvPr id="5" name="TextBox 4"/>
          <p:cNvSpPr txBox="1"/>
          <p:nvPr/>
        </p:nvSpPr>
        <p:spPr>
          <a:xfrm>
            <a:off x="3840480" y="4952218"/>
            <a:ext cx="3319976"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Mark 14:32-37</a:t>
            </a:r>
          </a:p>
        </p:txBody>
      </p:sp>
    </p:spTree>
    <p:extLst>
      <p:ext uri="{BB962C8B-B14F-4D97-AF65-F5344CB8AC3E}">
        <p14:creationId xmlns:p14="http://schemas.microsoft.com/office/powerpoint/2010/main" val="1125669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1899138" y="309490"/>
            <a:ext cx="8440616"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Every First Day of the Week – We assemble:</a:t>
            </a:r>
          </a:p>
        </p:txBody>
      </p:sp>
      <p:sp>
        <p:nvSpPr>
          <p:cNvPr id="3" name="TextBox 2"/>
          <p:cNvSpPr txBox="1"/>
          <p:nvPr/>
        </p:nvSpPr>
        <p:spPr>
          <a:xfrm>
            <a:off x="1273127" y="3854548"/>
            <a:ext cx="9945858" cy="3416320"/>
          </a:xfrm>
          <a:prstGeom prst="rect">
            <a:avLst/>
          </a:prstGeom>
          <a:noFill/>
        </p:spPr>
        <p:txBody>
          <a:bodyPr wrap="square" rtlCol="0">
            <a:spAutoFit/>
          </a:bodyPr>
          <a:lstStyle/>
          <a:p>
            <a:pPr algn="ctr"/>
            <a:r>
              <a:rPr lang="en-US" sz="3600" u="sng" dirty="0"/>
              <a:t>Acts 20:7</a:t>
            </a:r>
          </a:p>
          <a:p>
            <a:pPr algn="ctr"/>
            <a:r>
              <a:rPr lang="en-US" sz="3600" dirty="0"/>
              <a:t>“Now on the first day of the week, when the disciples came together to break bread, Paul, ready to depart the next day, spoke to them and continued his message until midnight”</a:t>
            </a:r>
          </a:p>
          <a:p>
            <a:endParaRPr lang="en-US" sz="3600" dirty="0"/>
          </a:p>
        </p:txBody>
      </p:sp>
      <p:sp>
        <p:nvSpPr>
          <p:cNvPr id="4" name="TextBox 3"/>
          <p:cNvSpPr txBox="1"/>
          <p:nvPr/>
        </p:nvSpPr>
        <p:spPr>
          <a:xfrm>
            <a:off x="1160585" y="1528021"/>
            <a:ext cx="10452295" cy="1754326"/>
          </a:xfrm>
          <a:prstGeom prst="rect">
            <a:avLst/>
          </a:prstGeom>
          <a:noFill/>
        </p:spPr>
        <p:txBody>
          <a:bodyPr wrap="square" rtlCol="0">
            <a:spAutoFit/>
          </a:bodyPr>
          <a:lstStyle/>
          <a:p>
            <a:pPr algn="ctr"/>
            <a:r>
              <a:rPr lang="en-US" sz="3600" u="sng" dirty="0"/>
              <a:t>Acts 2:42</a:t>
            </a:r>
          </a:p>
          <a:p>
            <a:r>
              <a:rPr lang="en-US" sz="3600" dirty="0"/>
              <a:t>“And they continued steadfast in the apostles doctrine and fellowship, in the breaking of bread and in prayers”</a:t>
            </a:r>
          </a:p>
        </p:txBody>
      </p:sp>
    </p:spTree>
    <p:extLst>
      <p:ext uri="{BB962C8B-B14F-4D97-AF65-F5344CB8AC3E}">
        <p14:creationId xmlns:p14="http://schemas.microsoft.com/office/powerpoint/2010/main" val="309709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4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208628" y="47138"/>
            <a:ext cx="7891976" cy="646331"/>
          </a:xfrm>
          <a:prstGeom prst="rect">
            <a:avLst/>
          </a:prstGeom>
          <a:noFill/>
        </p:spPr>
        <p:txBody>
          <a:bodyPr wrap="square" rtlCol="0">
            <a:spAutoFit/>
          </a:bodyPr>
          <a:lstStyle/>
          <a:p>
            <a:r>
              <a:rPr lang="en-US" sz="3600" dirty="0"/>
              <a:t>The “Average” Church Service – 1 Hour:</a:t>
            </a:r>
          </a:p>
        </p:txBody>
      </p:sp>
      <p:sp>
        <p:nvSpPr>
          <p:cNvPr id="3" name="TextBox 2"/>
          <p:cNvSpPr txBox="1"/>
          <p:nvPr/>
        </p:nvSpPr>
        <p:spPr>
          <a:xfrm>
            <a:off x="3207434" y="2096086"/>
            <a:ext cx="6682154" cy="3573194"/>
          </a:xfrm>
          <a:prstGeom prst="rect">
            <a:avLst/>
          </a:prstGeom>
          <a:noFill/>
        </p:spPr>
        <p:txBody>
          <a:bodyPr wrap="square" rtlCol="0">
            <a:spAutoFit/>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4227" y="1181685"/>
            <a:ext cx="10297551" cy="5676313"/>
          </a:xfrm>
          <a:prstGeom prst="rect">
            <a:avLst/>
          </a:prstGeom>
        </p:spPr>
      </p:pic>
      <p:sp>
        <p:nvSpPr>
          <p:cNvPr id="5" name="TextBox 4"/>
          <p:cNvSpPr txBox="1"/>
          <p:nvPr/>
        </p:nvSpPr>
        <p:spPr>
          <a:xfrm>
            <a:off x="6611144" y="3496621"/>
            <a:ext cx="3770813" cy="584775"/>
          </a:xfrm>
          <a:prstGeom prst="rect">
            <a:avLst/>
          </a:prstGeom>
          <a:noFill/>
        </p:spPr>
        <p:txBody>
          <a:bodyPr wrap="square" rtlCol="0">
            <a:spAutoFit/>
          </a:bodyPr>
          <a:lstStyle/>
          <a:p>
            <a:r>
              <a:rPr lang="en-US" sz="3200" dirty="0"/>
              <a:t>Preaching – 25 Mins.</a:t>
            </a:r>
          </a:p>
        </p:txBody>
      </p:sp>
      <p:sp>
        <p:nvSpPr>
          <p:cNvPr id="6" name="TextBox 5"/>
          <p:cNvSpPr txBox="1"/>
          <p:nvPr/>
        </p:nvSpPr>
        <p:spPr>
          <a:xfrm>
            <a:off x="2588455" y="4118384"/>
            <a:ext cx="3348111" cy="584775"/>
          </a:xfrm>
          <a:prstGeom prst="rect">
            <a:avLst/>
          </a:prstGeom>
          <a:noFill/>
        </p:spPr>
        <p:txBody>
          <a:bodyPr wrap="square" rtlCol="0">
            <a:spAutoFit/>
          </a:bodyPr>
          <a:lstStyle/>
          <a:p>
            <a:r>
              <a:rPr lang="en-US" sz="3200" dirty="0"/>
              <a:t>Singing – 20 Mins.</a:t>
            </a:r>
          </a:p>
        </p:txBody>
      </p:sp>
      <p:sp>
        <p:nvSpPr>
          <p:cNvPr id="7" name="TextBox 6"/>
          <p:cNvSpPr txBox="1"/>
          <p:nvPr/>
        </p:nvSpPr>
        <p:spPr>
          <a:xfrm>
            <a:off x="5790529" y="6042389"/>
            <a:ext cx="6330461" cy="584775"/>
          </a:xfrm>
          <a:prstGeom prst="rect">
            <a:avLst/>
          </a:prstGeom>
          <a:noFill/>
        </p:spPr>
        <p:txBody>
          <a:bodyPr wrap="square" rtlCol="0">
            <a:spAutoFit/>
          </a:bodyPr>
          <a:lstStyle/>
          <a:p>
            <a:r>
              <a:rPr lang="en-US" sz="3200" dirty="0"/>
              <a:t>Prayers/Misc. – 8 mins.</a:t>
            </a:r>
          </a:p>
        </p:txBody>
      </p:sp>
      <p:sp>
        <p:nvSpPr>
          <p:cNvPr id="9" name="TextBox 8"/>
          <p:cNvSpPr txBox="1"/>
          <p:nvPr/>
        </p:nvSpPr>
        <p:spPr>
          <a:xfrm>
            <a:off x="2018714" y="1794457"/>
            <a:ext cx="4135902" cy="584775"/>
          </a:xfrm>
          <a:prstGeom prst="rect">
            <a:avLst/>
          </a:prstGeom>
          <a:noFill/>
        </p:spPr>
        <p:txBody>
          <a:bodyPr wrap="square" rtlCol="0">
            <a:spAutoFit/>
          </a:bodyPr>
          <a:lstStyle/>
          <a:p>
            <a:r>
              <a:rPr lang="en-US" sz="3200" dirty="0"/>
              <a:t>Lord’s Supper – 7 Mins.</a:t>
            </a:r>
          </a:p>
        </p:txBody>
      </p:sp>
    </p:spTree>
    <p:extLst>
      <p:ext uri="{BB962C8B-B14F-4D97-AF65-F5344CB8AC3E}">
        <p14:creationId xmlns:p14="http://schemas.microsoft.com/office/powerpoint/2010/main" val="123624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ircle(in)">
                                      <p:cBhvr>
                                        <p:cTn id="2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485206" cy="6002494"/>
          </a:xfrm>
          <a:prstGeom prst="rect">
            <a:avLst/>
          </a:prstGeom>
        </p:spPr>
      </p:pic>
      <p:sp>
        <p:nvSpPr>
          <p:cNvPr id="3" name="TextBox 2"/>
          <p:cNvSpPr txBox="1"/>
          <p:nvPr/>
        </p:nvSpPr>
        <p:spPr>
          <a:xfrm>
            <a:off x="6963508" y="1973634"/>
            <a:ext cx="4647687" cy="175432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The Average attention span of an individual is 8 Seconds! </a:t>
            </a:r>
          </a:p>
        </p:txBody>
      </p:sp>
      <p:sp>
        <p:nvSpPr>
          <p:cNvPr id="4" name="TextBox 3"/>
          <p:cNvSpPr txBox="1"/>
          <p:nvPr/>
        </p:nvSpPr>
        <p:spPr>
          <a:xfrm>
            <a:off x="6999667" y="4374656"/>
            <a:ext cx="4992049" cy="175432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The average attention span of a goldfish is 9 seconds!</a:t>
            </a:r>
          </a:p>
        </p:txBody>
      </p:sp>
      <p:sp>
        <p:nvSpPr>
          <p:cNvPr id="5" name="TextBox 4"/>
          <p:cNvSpPr txBox="1"/>
          <p:nvPr/>
        </p:nvSpPr>
        <p:spPr>
          <a:xfrm>
            <a:off x="6963508" y="126610"/>
            <a:ext cx="5064369" cy="120032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According to a study by Microsoft in May 2015…</a:t>
            </a:r>
          </a:p>
        </p:txBody>
      </p:sp>
    </p:spTree>
    <p:extLst>
      <p:ext uri="{BB962C8B-B14F-4D97-AF65-F5344CB8AC3E}">
        <p14:creationId xmlns:p14="http://schemas.microsoft.com/office/powerpoint/2010/main" val="4151062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2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2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1223889" y="0"/>
            <a:ext cx="9523828" cy="1200329"/>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Today’s Worship Service:</a:t>
            </a:r>
          </a:p>
          <a:p>
            <a:pPr algn="ctr"/>
            <a:r>
              <a:rPr lang="en-US" sz="3600" dirty="0">
                <a:latin typeface="Times New Roman" panose="02020603050405020304" pitchFamily="18" charset="0"/>
                <a:cs typeface="Times New Roman" panose="02020603050405020304" pitchFamily="18" charset="0"/>
              </a:rPr>
              <a:t> “</a:t>
            </a:r>
            <a:r>
              <a:rPr lang="en-US" sz="3600" b="1" u="sng" dirty="0">
                <a:latin typeface="Times New Roman" panose="02020603050405020304" pitchFamily="18" charset="0"/>
                <a:cs typeface="Times New Roman" panose="02020603050405020304" pitchFamily="18" charset="0"/>
              </a:rPr>
              <a:t>Don’t Lose Focus of  the Primary Reason</a:t>
            </a:r>
            <a:r>
              <a:rPr lang="en-US" sz="3600" dirty="0">
                <a:latin typeface="Times New Roman" panose="02020603050405020304" pitchFamily="18" charset="0"/>
                <a:cs typeface="Times New Roman" panose="02020603050405020304" pitchFamily="18" charset="0"/>
              </a:rPr>
              <a:t>”</a:t>
            </a:r>
          </a:p>
        </p:txBody>
      </p:sp>
      <p:sp>
        <p:nvSpPr>
          <p:cNvPr id="3" name="TextBox 2"/>
          <p:cNvSpPr txBox="1"/>
          <p:nvPr/>
        </p:nvSpPr>
        <p:spPr>
          <a:xfrm>
            <a:off x="379828" y="1800665"/>
            <a:ext cx="11577710" cy="3539430"/>
          </a:xfrm>
          <a:prstGeom prst="rect">
            <a:avLst/>
          </a:prstGeom>
          <a:noFill/>
        </p:spPr>
        <p:txBody>
          <a:bodyPr wrap="square" rtlCol="0">
            <a:spAutoFit/>
          </a:bodyPr>
          <a:lstStyle/>
          <a:p>
            <a:pPr indent="228600">
              <a:spcBef>
                <a:spcPts val="900"/>
              </a:spcBef>
            </a:pPr>
            <a:r>
              <a:rPr lang="en-US" sz="3200" i="1" baseline="30000" dirty="0"/>
              <a:t>23 </a:t>
            </a:r>
            <a:r>
              <a:rPr lang="en-US" sz="3200" i="1" dirty="0"/>
              <a:t>For I received from the Lord that which I also delivered to you: that the Lord Jesus on the same night in which He was betrayed took bread; </a:t>
            </a:r>
            <a:r>
              <a:rPr lang="en-US" sz="3200" i="1" baseline="30000" dirty="0"/>
              <a:t>24 </a:t>
            </a:r>
            <a:r>
              <a:rPr lang="en-US" sz="3200" i="1" dirty="0"/>
              <a:t>and when He had given thanks, He broke it and said, “Take, eat; this is My body which is broken for you; do this in remembrance of Me.” </a:t>
            </a:r>
            <a:r>
              <a:rPr lang="en-US" sz="3200" i="1" baseline="30000" dirty="0"/>
              <a:t>25 </a:t>
            </a:r>
            <a:r>
              <a:rPr lang="en-US" sz="3200" i="1" dirty="0"/>
              <a:t>In the same manner He also took the cup after supper, saying, “This cup is the new covenant in My blood. This do, as often as you drink it, in remembrance of Me.”  (I Cor. 11:23-25)</a:t>
            </a:r>
            <a:endParaRPr lang="en-US" sz="3200" i="1" dirty="0">
              <a:effectLst/>
            </a:endParaRPr>
          </a:p>
        </p:txBody>
      </p:sp>
    </p:spTree>
    <p:extLst>
      <p:ext uri="{BB962C8B-B14F-4D97-AF65-F5344CB8AC3E}">
        <p14:creationId xmlns:p14="http://schemas.microsoft.com/office/powerpoint/2010/main" val="3464141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3F30C1-105B-4E14-B5A6-B4BD1BEAE267}"/>
              </a:ext>
            </a:extLst>
          </p:cNvPr>
          <p:cNvSpPr>
            <a:spLocks noGrp="1"/>
          </p:cNvSpPr>
          <p:nvPr>
            <p:ph type="title"/>
          </p:nvPr>
        </p:nvSpPr>
        <p:spPr/>
        <p:txBody>
          <a:bodyPr/>
          <a:lstStyle/>
          <a:p>
            <a:endParaRPr lang="en-US" dirty="0"/>
          </a:p>
        </p:txBody>
      </p:sp>
      <p:sp>
        <p:nvSpPr>
          <p:cNvPr id="5" name="Content Placeholder 4">
            <a:extLst>
              <a:ext uri="{FF2B5EF4-FFF2-40B4-BE49-F238E27FC236}">
                <a16:creationId xmlns:a16="http://schemas.microsoft.com/office/drawing/2014/main" id="{3D0CE584-5BE7-4F13-BE84-B187B3FFD0EB}"/>
              </a:ext>
            </a:extLst>
          </p:cNvPr>
          <p:cNvSpPr>
            <a:spLocks noGrp="1"/>
          </p:cNvSpPr>
          <p:nvPr>
            <p:ph idx="1"/>
          </p:nvPr>
        </p:nvSpPr>
        <p:spPr/>
        <p:txBody>
          <a:bodyPr>
            <a:normAutofit/>
          </a:bodyPr>
          <a:lstStyle/>
          <a:p>
            <a:pPr algn="ctr">
              <a:buNone/>
            </a:pPr>
            <a:r>
              <a:rPr lang="en-US" sz="8800" b="1" i="1" dirty="0">
                <a:latin typeface="Bookman Old Style" panose="02050604050505020204" pitchFamily="18" charset="0"/>
              </a:rPr>
              <a:t>#511</a:t>
            </a:r>
          </a:p>
          <a:p>
            <a:pPr algn="ctr">
              <a:buNone/>
            </a:pPr>
            <a:r>
              <a:rPr lang="en-US" sz="8800" b="1" i="1" dirty="0">
                <a:latin typeface="Bookman Old Style" panose="02050604050505020204" pitchFamily="18" charset="0"/>
              </a:rPr>
              <a:t>Oft We Come Together</a:t>
            </a:r>
          </a:p>
        </p:txBody>
      </p:sp>
    </p:spTree>
    <p:extLst>
      <p:ext uri="{BB962C8B-B14F-4D97-AF65-F5344CB8AC3E}">
        <p14:creationId xmlns:p14="http://schemas.microsoft.com/office/powerpoint/2010/main" val="2406890519"/>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126610" y="4152074"/>
            <a:ext cx="12065390" cy="2862322"/>
          </a:xfrm>
          <a:prstGeom prst="rect">
            <a:avLst/>
          </a:prstGeom>
          <a:noFill/>
        </p:spPr>
        <p:txBody>
          <a:bodyPr wrap="square" rtlCol="0">
            <a:spAutoFit/>
          </a:bodyPr>
          <a:lstStyle/>
          <a:p>
            <a:pPr indent="228600">
              <a:spcBef>
                <a:spcPts val="900"/>
              </a:spcBef>
            </a:pPr>
            <a:r>
              <a:rPr lang="en-US" sz="3600" i="1" baseline="30000" dirty="0">
                <a:latin typeface="+mj-lt"/>
              </a:rPr>
              <a:t>19</a:t>
            </a:r>
            <a:r>
              <a:rPr lang="en-US" sz="3600" i="1" dirty="0">
                <a:latin typeface="+mj-lt"/>
              </a:rPr>
              <a:t>And He took bread, gave thanks and broke it, and gave it to them, saying, “This is My body which is given for you; </a:t>
            </a:r>
            <a:r>
              <a:rPr lang="en-US" sz="3600" b="1" i="1" u="sng" dirty="0">
                <a:latin typeface="+mj-lt"/>
              </a:rPr>
              <a:t>do this in remembrance of Me</a:t>
            </a:r>
            <a:r>
              <a:rPr lang="en-US" sz="3600" i="1" dirty="0">
                <a:latin typeface="+mj-lt"/>
              </a:rPr>
              <a:t>.” </a:t>
            </a:r>
            <a:r>
              <a:rPr lang="en-US" sz="3600" i="1" baseline="30000" dirty="0">
                <a:latin typeface="+mj-lt"/>
              </a:rPr>
              <a:t>20 </a:t>
            </a:r>
            <a:r>
              <a:rPr lang="en-US" sz="3600" i="1" dirty="0">
                <a:latin typeface="+mj-lt"/>
              </a:rPr>
              <a:t>Likewise He also took the cup after supper, saying, “This cup is the new covenant in My blood, which is shed for you.”  (Luke 22:19-20)</a:t>
            </a:r>
            <a:endParaRPr lang="en-US" sz="3600" i="1" dirty="0">
              <a:effectLst/>
              <a:latin typeface="+mj-lt"/>
            </a:endParaRPr>
          </a:p>
        </p:txBody>
      </p:sp>
      <p:sp>
        <p:nvSpPr>
          <p:cNvPr id="4" name="TextBox 3"/>
          <p:cNvSpPr txBox="1"/>
          <p:nvPr/>
        </p:nvSpPr>
        <p:spPr>
          <a:xfrm>
            <a:off x="3559126" y="1223889"/>
            <a:ext cx="5331656" cy="1885071"/>
          </a:xfrm>
          <a:prstGeom prst="rect">
            <a:avLst/>
          </a:prstGeom>
          <a:noFill/>
        </p:spPr>
        <p:txBody>
          <a:bodyPr wrap="square" rtlCol="0">
            <a:spAutoFit/>
          </a:bodyPr>
          <a:lstStyle/>
          <a:p>
            <a:endParaRPr lang="en-US" dirty="0"/>
          </a:p>
        </p:txBody>
      </p:sp>
      <p:sp>
        <p:nvSpPr>
          <p:cNvPr id="11" name="TextBox 10"/>
          <p:cNvSpPr txBox="1"/>
          <p:nvPr/>
        </p:nvSpPr>
        <p:spPr>
          <a:xfrm>
            <a:off x="3291840" y="1041009"/>
            <a:ext cx="5824025" cy="2400671"/>
          </a:xfrm>
          <a:prstGeom prst="rect">
            <a:avLst/>
          </a:prstGeom>
          <a:noFill/>
        </p:spPr>
        <p:txBody>
          <a:bodyPr wrap="square" rtlCol="0">
            <a:spAutoFit/>
          </a:bodyPr>
          <a:lstStyle/>
          <a:p>
            <a:endParaRPr lang="en-US" dirty="0"/>
          </a:p>
        </p:txBody>
      </p:sp>
      <p:sp>
        <p:nvSpPr>
          <p:cNvPr id="12" name="AutoShape 2" descr="Image result for communion tab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Box 12"/>
          <p:cNvSpPr txBox="1"/>
          <p:nvPr/>
        </p:nvSpPr>
        <p:spPr>
          <a:xfrm>
            <a:off x="3444240" y="1193409"/>
            <a:ext cx="5824025" cy="2400671"/>
          </a:xfrm>
          <a:prstGeom prst="rect">
            <a:avLst/>
          </a:prstGeom>
          <a:noFill/>
        </p:spPr>
        <p:txBody>
          <a:bodyPr wrap="square" rtlCol="0">
            <a:spAutoFit/>
          </a:bodyPr>
          <a:lstStyle/>
          <a:p>
            <a:endParaRPr lang="en-US" dirty="0"/>
          </a:p>
        </p:txBody>
      </p:sp>
      <p:sp>
        <p:nvSpPr>
          <p:cNvPr id="14" name="AutoShape 2" descr="Image result for communion tabl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3121" y="-144463"/>
            <a:ext cx="7620000" cy="4152074"/>
          </a:xfrm>
          <a:prstGeom prst="rect">
            <a:avLst/>
          </a:prstGeom>
        </p:spPr>
      </p:pic>
    </p:spTree>
    <p:extLst>
      <p:ext uri="{BB962C8B-B14F-4D97-AF65-F5344CB8AC3E}">
        <p14:creationId xmlns:p14="http://schemas.microsoft.com/office/powerpoint/2010/main" val="223437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8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1139483" y="379828"/>
            <a:ext cx="9378462"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I.   We observe the Lord’s Supper as a Memorial!</a:t>
            </a:r>
          </a:p>
        </p:txBody>
      </p:sp>
      <p:sp>
        <p:nvSpPr>
          <p:cNvPr id="3" name="TextBox 2"/>
          <p:cNvSpPr txBox="1"/>
          <p:nvPr/>
        </p:nvSpPr>
        <p:spPr>
          <a:xfrm>
            <a:off x="1139483" y="1491175"/>
            <a:ext cx="9903655" cy="3539430"/>
          </a:xfrm>
          <a:prstGeom prst="rect">
            <a:avLst/>
          </a:prstGeom>
          <a:noFill/>
        </p:spPr>
        <p:txBody>
          <a:bodyPr wrap="square" rtlCol="0">
            <a:spAutoFit/>
          </a:bodyPr>
          <a:lstStyle/>
          <a:p>
            <a:pPr algn="ctr"/>
            <a:r>
              <a:rPr lang="en-US" sz="3200" dirty="0"/>
              <a:t>“Men build monuments of marble and granite, he seeks the imperishable; but despite all his precautions they molder and crumble.  God, through Jesus, selected the perishable bread and volatile fruit of the vine as the materials out of which he would build a monument that would endure with perennial freshness through all time.”  (David Lipscomb – Commentary on I Cor. 11)</a:t>
            </a:r>
          </a:p>
        </p:txBody>
      </p:sp>
      <p:sp>
        <p:nvSpPr>
          <p:cNvPr id="4" name="TextBox 3"/>
          <p:cNvSpPr txBox="1"/>
          <p:nvPr/>
        </p:nvSpPr>
        <p:spPr>
          <a:xfrm>
            <a:off x="785446" y="5495621"/>
            <a:ext cx="10086535" cy="1200329"/>
          </a:xfrm>
          <a:prstGeom prst="rect">
            <a:avLst/>
          </a:prstGeom>
          <a:noFill/>
        </p:spPr>
        <p:txBody>
          <a:bodyPr wrap="square" rtlCol="0">
            <a:spAutoFit/>
          </a:bodyPr>
          <a:lstStyle/>
          <a:p>
            <a:r>
              <a:rPr lang="en-US" sz="3600" dirty="0"/>
              <a:t>In  </a:t>
            </a:r>
            <a:r>
              <a:rPr lang="en-US" sz="3200" dirty="0"/>
              <a:t>the</a:t>
            </a:r>
            <a:r>
              <a:rPr lang="en-US" sz="3600" dirty="0"/>
              <a:t> Supper we remember the self-denying spirit and heroic deeds of Jesus Christ for the good of man.</a:t>
            </a:r>
          </a:p>
        </p:txBody>
      </p:sp>
    </p:spTree>
    <p:extLst>
      <p:ext uri="{BB962C8B-B14F-4D97-AF65-F5344CB8AC3E}">
        <p14:creationId xmlns:p14="http://schemas.microsoft.com/office/powerpoint/2010/main" val="51622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8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3F30C1-105B-4E14-B5A6-B4BD1BEAE267}"/>
              </a:ext>
            </a:extLst>
          </p:cNvPr>
          <p:cNvSpPr>
            <a:spLocks noGrp="1"/>
          </p:cNvSpPr>
          <p:nvPr>
            <p:ph type="title"/>
          </p:nvPr>
        </p:nvSpPr>
        <p:spPr/>
        <p:txBody>
          <a:bodyPr/>
          <a:lstStyle/>
          <a:p>
            <a:endParaRPr lang="en-US" dirty="0"/>
          </a:p>
        </p:txBody>
      </p:sp>
      <p:sp>
        <p:nvSpPr>
          <p:cNvPr id="5" name="Content Placeholder 4">
            <a:extLst>
              <a:ext uri="{FF2B5EF4-FFF2-40B4-BE49-F238E27FC236}">
                <a16:creationId xmlns:a16="http://schemas.microsoft.com/office/drawing/2014/main" id="{3D0CE584-5BE7-4F13-BE84-B187B3FFD0EB}"/>
              </a:ext>
            </a:extLst>
          </p:cNvPr>
          <p:cNvSpPr>
            <a:spLocks noGrp="1"/>
          </p:cNvSpPr>
          <p:nvPr>
            <p:ph idx="1"/>
          </p:nvPr>
        </p:nvSpPr>
        <p:spPr/>
        <p:txBody>
          <a:bodyPr>
            <a:normAutofit fontScale="92500"/>
          </a:bodyPr>
          <a:lstStyle/>
          <a:p>
            <a:pPr algn="ctr">
              <a:buNone/>
            </a:pPr>
            <a:r>
              <a:rPr lang="en-US" sz="8800" b="1" i="1" dirty="0">
                <a:latin typeface="Bookman Old Style" panose="02050604050505020204" pitchFamily="18" charset="0"/>
              </a:rPr>
              <a:t>#742</a:t>
            </a:r>
          </a:p>
          <a:p>
            <a:pPr algn="ctr">
              <a:buNone/>
            </a:pPr>
            <a:r>
              <a:rPr lang="en-US" sz="8800" b="1" i="1" dirty="0">
                <a:latin typeface="Bookman Old Style" panose="02050604050505020204" pitchFamily="18" charset="0"/>
              </a:rPr>
              <a:t>When I Survey the Wondrous Cross</a:t>
            </a:r>
          </a:p>
        </p:txBody>
      </p:sp>
    </p:spTree>
    <p:extLst>
      <p:ext uri="{BB962C8B-B14F-4D97-AF65-F5344CB8AC3E}">
        <p14:creationId xmlns:p14="http://schemas.microsoft.com/office/powerpoint/2010/main" val="2425760660"/>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377440" y="225083"/>
            <a:ext cx="7807569"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II.  In the Supper, we anticipate! </a:t>
            </a:r>
          </a:p>
        </p:txBody>
      </p:sp>
      <p:sp>
        <p:nvSpPr>
          <p:cNvPr id="3" name="TextBox 2"/>
          <p:cNvSpPr txBox="1"/>
          <p:nvPr/>
        </p:nvSpPr>
        <p:spPr>
          <a:xfrm>
            <a:off x="1378633" y="1308295"/>
            <a:ext cx="9805181" cy="1754326"/>
          </a:xfrm>
          <a:prstGeom prst="rect">
            <a:avLst/>
          </a:prstGeom>
          <a:noFill/>
        </p:spPr>
        <p:txBody>
          <a:bodyPr wrap="square" rtlCol="0">
            <a:spAutoFit/>
          </a:bodyPr>
          <a:lstStyle/>
          <a:p>
            <a:r>
              <a:rPr lang="en-US" sz="3600" baseline="30000" dirty="0"/>
              <a:t>“ </a:t>
            </a:r>
            <a:r>
              <a:rPr lang="en-US" sz="3600" i="1" dirty="0"/>
              <a:t>For as often as you eat this bread and drink this cup, you proclaim the Lord’s death till He comes.</a:t>
            </a:r>
            <a:r>
              <a:rPr lang="en-US" sz="3600" dirty="0"/>
              <a:t>”</a:t>
            </a:r>
          </a:p>
          <a:p>
            <a:pPr algn="ctr"/>
            <a:r>
              <a:rPr lang="en-US" sz="3600" dirty="0"/>
              <a:t>  (I Cor. 11:26)</a:t>
            </a:r>
          </a:p>
        </p:txBody>
      </p:sp>
      <p:sp>
        <p:nvSpPr>
          <p:cNvPr id="4" name="TextBox 3"/>
          <p:cNvSpPr txBox="1"/>
          <p:nvPr/>
        </p:nvSpPr>
        <p:spPr>
          <a:xfrm>
            <a:off x="1505241" y="5247249"/>
            <a:ext cx="9017391" cy="120032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The cross was not the end, only the beginning!</a:t>
            </a:r>
          </a:p>
          <a:p>
            <a:pPr algn="ctr"/>
            <a:r>
              <a:rPr lang="en-US" sz="3600" dirty="0">
                <a:latin typeface="Times New Roman" panose="02020603050405020304" pitchFamily="18" charset="0"/>
                <a:cs typeface="Times New Roman" panose="02020603050405020304" pitchFamily="18" charset="0"/>
              </a:rPr>
              <a:t>(John 14:1-4)</a:t>
            </a:r>
          </a:p>
        </p:txBody>
      </p:sp>
      <p:sp>
        <p:nvSpPr>
          <p:cNvPr id="5" name="TextBox 4"/>
          <p:cNvSpPr txBox="1"/>
          <p:nvPr/>
        </p:nvSpPr>
        <p:spPr>
          <a:xfrm>
            <a:off x="1617782" y="3499502"/>
            <a:ext cx="9326881" cy="1200329"/>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When I  survey the wondrous cross, on which the Prince of glory died..  What do I See?</a:t>
            </a:r>
          </a:p>
        </p:txBody>
      </p:sp>
    </p:spTree>
    <p:extLst>
      <p:ext uri="{BB962C8B-B14F-4D97-AF65-F5344CB8AC3E}">
        <p14:creationId xmlns:p14="http://schemas.microsoft.com/office/powerpoint/2010/main" val="52918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3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3F30C1-105B-4E14-B5A6-B4BD1BEAE267}"/>
              </a:ext>
            </a:extLst>
          </p:cNvPr>
          <p:cNvSpPr>
            <a:spLocks noGrp="1"/>
          </p:cNvSpPr>
          <p:nvPr>
            <p:ph type="title"/>
          </p:nvPr>
        </p:nvSpPr>
        <p:spPr/>
        <p:txBody>
          <a:bodyPr/>
          <a:lstStyle/>
          <a:p>
            <a:endParaRPr lang="en-US" dirty="0"/>
          </a:p>
        </p:txBody>
      </p:sp>
      <p:sp>
        <p:nvSpPr>
          <p:cNvPr id="5" name="Content Placeholder 4">
            <a:extLst>
              <a:ext uri="{FF2B5EF4-FFF2-40B4-BE49-F238E27FC236}">
                <a16:creationId xmlns:a16="http://schemas.microsoft.com/office/drawing/2014/main" id="{3D0CE584-5BE7-4F13-BE84-B187B3FFD0EB}"/>
              </a:ext>
            </a:extLst>
          </p:cNvPr>
          <p:cNvSpPr>
            <a:spLocks noGrp="1"/>
          </p:cNvSpPr>
          <p:nvPr>
            <p:ph idx="1"/>
          </p:nvPr>
        </p:nvSpPr>
        <p:spPr/>
        <p:txBody>
          <a:bodyPr>
            <a:normAutofit/>
          </a:bodyPr>
          <a:lstStyle/>
          <a:p>
            <a:pPr algn="ctr">
              <a:buNone/>
            </a:pPr>
            <a:r>
              <a:rPr lang="en-US" sz="8800" b="1" i="1" dirty="0">
                <a:latin typeface="Bookman Old Style" panose="02050604050505020204" pitchFamily="18" charset="0"/>
              </a:rPr>
              <a:t>How Deep the Father’s Love</a:t>
            </a:r>
          </a:p>
        </p:txBody>
      </p:sp>
    </p:spTree>
    <p:extLst>
      <p:ext uri="{BB962C8B-B14F-4D97-AF65-F5344CB8AC3E}">
        <p14:creationId xmlns:p14="http://schemas.microsoft.com/office/powerpoint/2010/main" val="181809162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3094892" y="182880"/>
            <a:ext cx="6006905" cy="1200329"/>
          </a:xfrm>
          <a:prstGeom prst="rect">
            <a:avLst/>
          </a:prstGeom>
          <a:noFill/>
        </p:spPr>
        <p:txBody>
          <a:bodyPr wrap="square" rtlCol="0">
            <a:spAutoFit/>
          </a:bodyPr>
          <a:lstStyle/>
          <a:p>
            <a:pPr marL="857250" indent="-857250">
              <a:buAutoNum type="romanUcPeriod" startAt="3"/>
            </a:pPr>
            <a:r>
              <a:rPr lang="en-US" sz="3600" dirty="0">
                <a:latin typeface="Times New Roman" panose="02020603050405020304" pitchFamily="18" charset="0"/>
                <a:cs typeface="Times New Roman" panose="02020603050405020304" pitchFamily="18" charset="0"/>
              </a:rPr>
              <a:t>In the Supper, we reflect!</a:t>
            </a:r>
          </a:p>
          <a:p>
            <a:r>
              <a:rPr lang="en-US" sz="3600" dirty="0">
                <a:latin typeface="Times New Roman" panose="02020603050405020304" pitchFamily="18" charset="0"/>
                <a:cs typeface="Times New Roman" panose="02020603050405020304" pitchFamily="18" charset="0"/>
              </a:rPr>
              <a:t>  </a:t>
            </a:r>
          </a:p>
        </p:txBody>
      </p:sp>
      <p:sp>
        <p:nvSpPr>
          <p:cNvPr id="3" name="TextBox 2"/>
          <p:cNvSpPr txBox="1"/>
          <p:nvPr/>
        </p:nvSpPr>
        <p:spPr>
          <a:xfrm>
            <a:off x="766688" y="1012874"/>
            <a:ext cx="10663311" cy="3416320"/>
          </a:xfrm>
          <a:prstGeom prst="rect">
            <a:avLst/>
          </a:prstGeom>
          <a:noFill/>
        </p:spPr>
        <p:txBody>
          <a:bodyPr wrap="square" rtlCol="0">
            <a:spAutoFit/>
          </a:bodyPr>
          <a:lstStyle/>
          <a:p>
            <a:pPr lvl="0" indent="228600" algn="ctr">
              <a:spcBef>
                <a:spcPts val="900"/>
              </a:spcBef>
            </a:pPr>
            <a:r>
              <a:rPr lang="en-US" sz="3600" i="1" baseline="30000" dirty="0">
                <a:solidFill>
                  <a:prstClr val="black"/>
                </a:solidFill>
                <a:latin typeface="Calibri Light" panose="020F0302020204030204"/>
              </a:rPr>
              <a:t>19</a:t>
            </a:r>
            <a:r>
              <a:rPr lang="en-US" sz="3600" i="1" dirty="0">
                <a:solidFill>
                  <a:prstClr val="black"/>
                </a:solidFill>
                <a:latin typeface="Calibri Light" panose="020F0302020204030204"/>
              </a:rPr>
              <a:t>And He took bread, gave thanks and broke it, and gave it to them, saying, “This is My body which is </a:t>
            </a:r>
            <a:r>
              <a:rPr lang="en-US" sz="3600" b="1" i="1" u="sng" dirty="0">
                <a:solidFill>
                  <a:prstClr val="black"/>
                </a:solidFill>
                <a:latin typeface="Calibri Light" panose="020F0302020204030204"/>
              </a:rPr>
              <a:t>given for you</a:t>
            </a:r>
            <a:r>
              <a:rPr lang="en-US" sz="3600" i="1" dirty="0">
                <a:solidFill>
                  <a:prstClr val="black"/>
                </a:solidFill>
                <a:latin typeface="Calibri Light" panose="020F0302020204030204"/>
              </a:rPr>
              <a:t>; do this in remembrance of Me.” </a:t>
            </a:r>
            <a:r>
              <a:rPr lang="en-US" sz="3600" i="1" baseline="30000" dirty="0">
                <a:solidFill>
                  <a:prstClr val="black"/>
                </a:solidFill>
                <a:latin typeface="Calibri Light" panose="020F0302020204030204"/>
              </a:rPr>
              <a:t>20 </a:t>
            </a:r>
            <a:r>
              <a:rPr lang="en-US" sz="3600" i="1" dirty="0">
                <a:solidFill>
                  <a:prstClr val="black"/>
                </a:solidFill>
                <a:latin typeface="Calibri Light" panose="020F0302020204030204"/>
              </a:rPr>
              <a:t>Likewise He also took the cup after supper, saying, “This cup is the new covenant in My blood, which is </a:t>
            </a:r>
            <a:r>
              <a:rPr lang="en-US" sz="3600" b="1" i="1" u="sng" dirty="0">
                <a:solidFill>
                  <a:prstClr val="black"/>
                </a:solidFill>
                <a:latin typeface="Calibri Light" panose="020F0302020204030204"/>
              </a:rPr>
              <a:t>shed for you</a:t>
            </a:r>
            <a:r>
              <a:rPr lang="en-US" sz="3600" i="1" dirty="0">
                <a:solidFill>
                  <a:prstClr val="black"/>
                </a:solidFill>
                <a:latin typeface="Calibri Light" panose="020F0302020204030204"/>
              </a:rPr>
              <a:t>.”      (Luke 22:19-20)</a:t>
            </a:r>
          </a:p>
        </p:txBody>
      </p:sp>
      <p:sp>
        <p:nvSpPr>
          <p:cNvPr id="4" name="TextBox 3"/>
          <p:cNvSpPr txBox="1"/>
          <p:nvPr/>
        </p:nvSpPr>
        <p:spPr>
          <a:xfrm>
            <a:off x="407963" y="4783016"/>
            <a:ext cx="11183815" cy="646331"/>
          </a:xfrm>
          <a:prstGeom prst="rect">
            <a:avLst/>
          </a:prstGeom>
          <a:noFill/>
        </p:spPr>
        <p:txBody>
          <a:bodyPr wrap="square" rtlCol="0">
            <a:spAutoFit/>
          </a:bodyPr>
          <a:lstStyle/>
          <a:p>
            <a:r>
              <a:rPr lang="en-US" sz="3600" dirty="0"/>
              <a:t>It was </a:t>
            </a:r>
            <a:r>
              <a:rPr lang="en-US" sz="3600" b="1" u="sng" dirty="0"/>
              <a:t>my</a:t>
            </a:r>
            <a:r>
              <a:rPr lang="en-US" sz="3600" dirty="0"/>
              <a:t> sin that  placed Him there!  (Romans 5:7-8)</a:t>
            </a:r>
          </a:p>
        </p:txBody>
      </p:sp>
      <p:sp>
        <p:nvSpPr>
          <p:cNvPr id="5" name="TextBox 4"/>
          <p:cNvSpPr txBox="1"/>
          <p:nvPr/>
        </p:nvSpPr>
        <p:spPr>
          <a:xfrm>
            <a:off x="407963" y="5783169"/>
            <a:ext cx="11022036"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It was </a:t>
            </a:r>
            <a:r>
              <a:rPr lang="en-US" sz="3600" b="1" u="sng" dirty="0">
                <a:latin typeface="Times New Roman" panose="02020603050405020304" pitchFamily="18" charset="0"/>
                <a:cs typeface="Times New Roman" panose="02020603050405020304" pitchFamily="18" charset="0"/>
              </a:rPr>
              <a:t>His</a:t>
            </a:r>
            <a:r>
              <a:rPr lang="en-US" sz="3600" dirty="0">
                <a:latin typeface="Times New Roman" panose="02020603050405020304" pitchFamily="18" charset="0"/>
                <a:cs typeface="Times New Roman" panose="02020603050405020304" pitchFamily="18" charset="0"/>
              </a:rPr>
              <a:t> love for me that held Him there!   (John 3:16)</a:t>
            </a:r>
          </a:p>
        </p:txBody>
      </p:sp>
    </p:spTree>
    <p:extLst>
      <p:ext uri="{BB962C8B-B14F-4D97-AF65-F5344CB8AC3E}">
        <p14:creationId xmlns:p14="http://schemas.microsoft.com/office/powerpoint/2010/main" val="135102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in)">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208628" y="281354"/>
            <a:ext cx="8004517" cy="1200329"/>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So as we participate in the Supper, may we each  find ourselves at the Cross: </a:t>
            </a:r>
          </a:p>
        </p:txBody>
      </p:sp>
      <p:sp>
        <p:nvSpPr>
          <p:cNvPr id="3" name="TextBox 2"/>
          <p:cNvSpPr txBox="1"/>
          <p:nvPr/>
        </p:nvSpPr>
        <p:spPr>
          <a:xfrm>
            <a:off x="2616589" y="2976728"/>
            <a:ext cx="6527409"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Song: “</a:t>
            </a:r>
            <a:r>
              <a:rPr lang="en-US" sz="3600" u="sng" dirty="0">
                <a:latin typeface="Times New Roman" panose="02020603050405020304" pitchFamily="18" charset="0"/>
                <a:cs typeface="Times New Roman" panose="02020603050405020304" pitchFamily="18" charset="0"/>
              </a:rPr>
              <a:t>They Watched Him There</a:t>
            </a:r>
            <a:r>
              <a:rPr lang="en-US" sz="3600" dirty="0">
                <a:latin typeface="Times New Roman" panose="02020603050405020304" pitchFamily="18" charset="0"/>
                <a:cs typeface="Times New Roman" panose="02020603050405020304" pitchFamily="18" charset="0"/>
              </a:rPr>
              <a:t>”</a:t>
            </a:r>
          </a:p>
        </p:txBody>
      </p:sp>
      <p:sp>
        <p:nvSpPr>
          <p:cNvPr id="4" name="TextBox 3"/>
          <p:cNvSpPr txBox="1"/>
          <p:nvPr/>
        </p:nvSpPr>
        <p:spPr>
          <a:xfrm>
            <a:off x="4051495" y="3872933"/>
            <a:ext cx="3123027" cy="646331"/>
          </a:xfrm>
          <a:prstGeom prst="rect">
            <a:avLst/>
          </a:prstGeom>
          <a:noFill/>
        </p:spPr>
        <p:txBody>
          <a:bodyPr wrap="square" rtlCol="0">
            <a:spAutoFit/>
          </a:bodyPr>
          <a:lstStyle/>
          <a:p>
            <a:r>
              <a:rPr lang="en-US" sz="3600" dirty="0"/>
              <a:t>The last Verse:  </a:t>
            </a:r>
          </a:p>
        </p:txBody>
      </p:sp>
      <p:sp>
        <p:nvSpPr>
          <p:cNvPr id="7" name="TextBox 6"/>
          <p:cNvSpPr txBox="1"/>
          <p:nvPr/>
        </p:nvSpPr>
        <p:spPr>
          <a:xfrm>
            <a:off x="886264" y="4549676"/>
            <a:ext cx="10649243" cy="2308324"/>
          </a:xfrm>
          <a:prstGeom prst="rect">
            <a:avLst/>
          </a:prstGeom>
          <a:noFill/>
        </p:spPr>
        <p:txBody>
          <a:bodyPr wrap="square" rtlCol="0">
            <a:spAutoFit/>
          </a:bodyPr>
          <a:lstStyle/>
          <a:p>
            <a:r>
              <a:rPr lang="en-US" sz="3600" i="1" dirty="0">
                <a:latin typeface="Times New Roman" panose="02020603050405020304" pitchFamily="18" charset="0"/>
                <a:cs typeface="Times New Roman" panose="02020603050405020304" pitchFamily="18" charset="0"/>
              </a:rPr>
              <a:t>His grace I cannot fathom, yet I hold fast His love.</a:t>
            </a:r>
          </a:p>
          <a:p>
            <a:r>
              <a:rPr lang="en-US" sz="3600" i="1" dirty="0">
                <a:latin typeface="Times New Roman" panose="02020603050405020304" pitchFamily="18" charset="0"/>
                <a:cs typeface="Times New Roman" panose="02020603050405020304" pitchFamily="18" charset="0"/>
              </a:rPr>
              <a:t>Though I am not deserving of mercy from above.</a:t>
            </a:r>
          </a:p>
          <a:p>
            <a:r>
              <a:rPr lang="en-US" sz="3600" i="1" dirty="0">
                <a:latin typeface="Times New Roman" panose="02020603050405020304" pitchFamily="18" charset="0"/>
                <a:cs typeface="Times New Roman" panose="02020603050405020304" pitchFamily="18" charset="0"/>
              </a:rPr>
              <a:t>I cry for pain He suffered; His grief I cannot bear.</a:t>
            </a:r>
          </a:p>
          <a:p>
            <a:r>
              <a:rPr lang="en-US" sz="3600" i="1" dirty="0">
                <a:latin typeface="Times New Roman" panose="02020603050405020304" pitchFamily="18" charset="0"/>
                <a:cs typeface="Times New Roman" panose="02020603050405020304" pitchFamily="18" charset="0"/>
              </a:rPr>
              <a:t>I weep in prayerful silence. I bow and watch Him there.</a:t>
            </a:r>
          </a:p>
        </p:txBody>
      </p:sp>
      <p:sp>
        <p:nvSpPr>
          <p:cNvPr id="5" name="TextBox 4"/>
          <p:cNvSpPr txBox="1"/>
          <p:nvPr/>
        </p:nvSpPr>
        <p:spPr>
          <a:xfrm>
            <a:off x="2039815" y="1867088"/>
            <a:ext cx="8004517" cy="646331"/>
          </a:xfrm>
          <a:prstGeom prst="rect">
            <a:avLst/>
          </a:prstGeom>
          <a:noFill/>
        </p:spPr>
        <p:txBody>
          <a:bodyPr wrap="square" rtlCol="0">
            <a:spAutoFit/>
          </a:bodyPr>
          <a:lstStyle/>
          <a:p>
            <a:r>
              <a:rPr lang="en-US" sz="3600" dirty="0"/>
              <a:t>Remembering, Anticipating and Reflecting</a:t>
            </a:r>
          </a:p>
        </p:txBody>
      </p:sp>
    </p:spTree>
    <p:extLst>
      <p:ext uri="{BB962C8B-B14F-4D97-AF65-F5344CB8AC3E}">
        <p14:creationId xmlns:p14="http://schemas.microsoft.com/office/powerpoint/2010/main" val="422968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1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4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3F30C1-105B-4E14-B5A6-B4BD1BEAE267}"/>
              </a:ext>
            </a:extLst>
          </p:cNvPr>
          <p:cNvSpPr>
            <a:spLocks noGrp="1"/>
          </p:cNvSpPr>
          <p:nvPr>
            <p:ph type="title"/>
          </p:nvPr>
        </p:nvSpPr>
        <p:spPr/>
        <p:txBody>
          <a:bodyPr/>
          <a:lstStyle/>
          <a:p>
            <a:endParaRPr lang="en-US" dirty="0"/>
          </a:p>
        </p:txBody>
      </p:sp>
      <p:sp>
        <p:nvSpPr>
          <p:cNvPr id="5" name="Content Placeholder 4">
            <a:extLst>
              <a:ext uri="{FF2B5EF4-FFF2-40B4-BE49-F238E27FC236}">
                <a16:creationId xmlns:a16="http://schemas.microsoft.com/office/drawing/2014/main" id="{3D0CE584-5BE7-4F13-BE84-B187B3FFD0EB}"/>
              </a:ext>
            </a:extLst>
          </p:cNvPr>
          <p:cNvSpPr>
            <a:spLocks noGrp="1"/>
          </p:cNvSpPr>
          <p:nvPr>
            <p:ph idx="1"/>
          </p:nvPr>
        </p:nvSpPr>
        <p:spPr/>
        <p:txBody>
          <a:bodyPr>
            <a:normAutofit/>
          </a:bodyPr>
          <a:lstStyle/>
          <a:p>
            <a:pPr algn="ctr">
              <a:buNone/>
            </a:pPr>
            <a:r>
              <a:rPr lang="en-US" sz="8800" b="1" i="1" dirty="0">
                <a:latin typeface="Bookman Old Style" panose="02050604050505020204" pitchFamily="18" charset="0"/>
              </a:rPr>
              <a:t>They Watched Him There</a:t>
            </a:r>
          </a:p>
        </p:txBody>
      </p:sp>
    </p:spTree>
    <p:extLst>
      <p:ext uri="{BB962C8B-B14F-4D97-AF65-F5344CB8AC3E}">
        <p14:creationId xmlns:p14="http://schemas.microsoft.com/office/powerpoint/2010/main" val="343190575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4161</TotalTime>
  <Words>538</Words>
  <Application>Microsoft Office PowerPoint</Application>
  <PresentationFormat>Widescreen</PresentationFormat>
  <Paragraphs>49</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Bookman Old Style</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Dillingham</dc:creator>
  <cp:lastModifiedBy>Charlotte Heights</cp:lastModifiedBy>
  <cp:revision>36</cp:revision>
  <cp:lastPrinted>2017-07-05T22:48:13Z</cp:lastPrinted>
  <dcterms:created xsi:type="dcterms:W3CDTF">2017-07-05T02:16:28Z</dcterms:created>
  <dcterms:modified xsi:type="dcterms:W3CDTF">2017-07-09T15:20:50Z</dcterms:modified>
</cp:coreProperties>
</file>